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56" r:id="rId2"/>
    <p:sldId id="257" r:id="rId3"/>
    <p:sldId id="258" r:id="rId4"/>
    <p:sldId id="259" r:id="rId5"/>
    <p:sldId id="260" r:id="rId6"/>
    <p:sldId id="273" r:id="rId7"/>
    <p:sldId id="279" r:id="rId8"/>
    <p:sldId id="274" r:id="rId9"/>
    <p:sldId id="275" r:id="rId10"/>
    <p:sldId id="278" r:id="rId11"/>
    <p:sldId id="277" r:id="rId12"/>
    <p:sldId id="280" r:id="rId13"/>
    <p:sldId id="281"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82" r:id="rId27"/>
    <p:sldId id="283" r:id="rId28"/>
    <p:sldId id="284" r:id="rId29"/>
  </p:sldIdLst>
  <p:sldSz cx="9144000" cy="6858000" type="screen4x3"/>
  <p:notesSz cx="7023100" cy="93091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81"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81"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81"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81"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81" charset="-128"/>
        <a:cs typeface="+mn-cs"/>
      </a:defRPr>
    </a:lvl5pPr>
    <a:lvl6pPr marL="2286000" algn="l" defTabSz="914400" rtl="0" eaLnBrk="1" latinLnBrk="0" hangingPunct="1">
      <a:defRPr kern="1200">
        <a:solidFill>
          <a:schemeClr val="tx1"/>
        </a:solidFill>
        <a:latin typeface="Arial" charset="0"/>
        <a:ea typeface="ＭＳ Ｐゴシック" pitchFamily="81" charset="-128"/>
        <a:cs typeface="+mn-cs"/>
      </a:defRPr>
    </a:lvl6pPr>
    <a:lvl7pPr marL="2743200" algn="l" defTabSz="914400" rtl="0" eaLnBrk="1" latinLnBrk="0" hangingPunct="1">
      <a:defRPr kern="1200">
        <a:solidFill>
          <a:schemeClr val="tx1"/>
        </a:solidFill>
        <a:latin typeface="Arial" charset="0"/>
        <a:ea typeface="ＭＳ Ｐゴシック" pitchFamily="81" charset="-128"/>
        <a:cs typeface="+mn-cs"/>
      </a:defRPr>
    </a:lvl7pPr>
    <a:lvl8pPr marL="3200400" algn="l" defTabSz="914400" rtl="0" eaLnBrk="1" latinLnBrk="0" hangingPunct="1">
      <a:defRPr kern="1200">
        <a:solidFill>
          <a:schemeClr val="tx1"/>
        </a:solidFill>
        <a:latin typeface="Arial" charset="0"/>
        <a:ea typeface="ＭＳ Ｐゴシック" pitchFamily="81" charset="-128"/>
        <a:cs typeface="+mn-cs"/>
      </a:defRPr>
    </a:lvl8pPr>
    <a:lvl9pPr marL="3657600" algn="l" defTabSz="914400" rtl="0" eaLnBrk="1" latinLnBrk="0" hangingPunct="1">
      <a:defRPr kern="1200">
        <a:solidFill>
          <a:schemeClr val="tx1"/>
        </a:solidFill>
        <a:latin typeface="Arial" charset="0"/>
        <a:ea typeface="ＭＳ Ｐゴシック" pitchFamily="8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47C"/>
    <a:srgbClr val="A298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216" autoAdjust="0"/>
  </p:normalViewPr>
  <p:slideViewPr>
    <p:cSldViewPr snapToGrid="0" snapToObjects="1">
      <p:cViewPr varScale="1">
        <p:scale>
          <a:sx n="92" d="100"/>
          <a:sy n="92" d="100"/>
        </p:scale>
        <p:origin x="-540" y="-108"/>
      </p:cViewPr>
      <p:guideLst>
        <p:guide orient="horz" pos="2160"/>
        <p:guide pos="2587"/>
        <p:guide pos="5259"/>
      </p:guideLst>
    </p:cSldViewPr>
  </p:slideViewPr>
  <p:notesTextViewPr>
    <p:cViewPr>
      <p:scale>
        <a:sx n="100" d="100"/>
        <a:sy n="100" d="100"/>
      </p:scale>
      <p:origin x="0" y="0"/>
    </p:cViewPr>
  </p:notesTextViewPr>
  <p:sorterViewPr>
    <p:cViewPr>
      <p:scale>
        <a:sx n="100" d="100"/>
        <a:sy n="100" d="100"/>
      </p:scale>
      <p:origin x="0" y="31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atin typeface="Arial" charset="0"/>
                <a:ea typeface="ＭＳ Ｐゴシック" charset="-128"/>
                <a:cs typeface="ＭＳ Ｐゴシック" charset="-128"/>
              </a:defRPr>
            </a:lvl1pPr>
          </a:lstStyle>
          <a:p>
            <a:pPr>
              <a:defRPr/>
            </a:pPr>
            <a:fld id="{5BEC8F24-218E-4B7E-AA35-4BEE5EE75D90}" type="datetime1">
              <a:rPr lang="en-US"/>
              <a:pPr>
                <a:defRPr/>
              </a:pPr>
              <a:t>2/7/2017</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atin typeface="Arial" charset="0"/>
                <a:ea typeface="ＭＳ Ｐゴシック" charset="-128"/>
                <a:cs typeface="ＭＳ Ｐゴシック" charset="-128"/>
              </a:defRPr>
            </a:lvl1pPr>
          </a:lstStyle>
          <a:p>
            <a:pPr>
              <a:defRPr/>
            </a:pPr>
            <a:fld id="{B5D3209D-8057-4422-B791-E54D2B12C1E5}" type="slidenum">
              <a:rPr lang="en-US"/>
              <a:pPr>
                <a:defRPr/>
              </a:pPr>
              <a:t>‹#›</a:t>
            </a:fld>
            <a:endParaRPr lang="en-US"/>
          </a:p>
        </p:txBody>
      </p:sp>
    </p:spTree>
    <p:extLst>
      <p:ext uri="{BB962C8B-B14F-4D97-AF65-F5344CB8AC3E}">
        <p14:creationId xmlns:p14="http://schemas.microsoft.com/office/powerpoint/2010/main" val="33361540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atin typeface="Arial" charset="0"/>
                <a:ea typeface="ＭＳ Ｐゴシック" charset="-128"/>
                <a:cs typeface="ＭＳ Ｐゴシック" charset="-128"/>
              </a:defRPr>
            </a:lvl1pPr>
          </a:lstStyle>
          <a:p>
            <a:pPr>
              <a:defRPr/>
            </a:pPr>
            <a:fld id="{6796FA74-9FED-470B-9576-9EA71E83F18D}" type="datetime1">
              <a:rPr lang="en-US"/>
              <a:pPr>
                <a:defRPr/>
              </a:pPr>
              <a:t>2/7/2017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smtClean="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atin typeface="Arial" charset="0"/>
                <a:ea typeface="ＭＳ Ｐゴシック" charset="-128"/>
                <a:cs typeface="ＭＳ Ｐゴシック" charset="-128"/>
              </a:defRPr>
            </a:lvl1pPr>
          </a:lstStyle>
          <a:p>
            <a:pPr>
              <a:defRPr/>
            </a:pPr>
            <a:fld id="{D2D2CB5F-282F-4554-AFDD-F5C65ECFB2C6}" type="slidenum">
              <a:rPr lang="en-US"/>
              <a:pPr>
                <a:defRPr/>
              </a:pPr>
              <a:t>‹#›</a:t>
            </a:fld>
            <a:endParaRPr lang="en-US"/>
          </a:p>
        </p:txBody>
      </p:sp>
    </p:spTree>
    <p:extLst>
      <p:ext uri="{BB962C8B-B14F-4D97-AF65-F5344CB8AC3E}">
        <p14:creationId xmlns:p14="http://schemas.microsoft.com/office/powerpoint/2010/main" val="379081399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2D2CB5F-282F-4554-AFDD-F5C65ECFB2C6}" type="slidenum">
              <a:rPr lang="en-US" smtClean="0"/>
              <a:pPr>
                <a:defRPr/>
              </a:pPr>
              <a:t>4</a:t>
            </a:fld>
            <a:endParaRPr lang="en-US" dirty="0"/>
          </a:p>
        </p:txBody>
      </p:sp>
    </p:spTree>
    <p:extLst>
      <p:ext uri="{BB962C8B-B14F-4D97-AF65-F5344CB8AC3E}">
        <p14:creationId xmlns:p14="http://schemas.microsoft.com/office/powerpoint/2010/main" val="837589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dirty="0" smtClean="0">
                <a:solidFill>
                  <a:srgbClr val="002060"/>
                </a:solidFill>
              </a:rPr>
              <a:t>During the walk-around, the CSHO may point out some apparent violations that can be corrected immediately. While the law requires that these hazards must be cited, prompt correction is a sign of good faith on the part of the employer. </a:t>
            </a:r>
          </a:p>
        </p:txBody>
      </p:sp>
      <p:sp>
        <p:nvSpPr>
          <p:cNvPr id="4" name="Slide Number Placeholder 3"/>
          <p:cNvSpPr>
            <a:spLocks noGrp="1"/>
          </p:cNvSpPr>
          <p:nvPr>
            <p:ph type="sldNum" sz="quarter" idx="10"/>
          </p:nvPr>
        </p:nvSpPr>
        <p:spPr/>
        <p:txBody>
          <a:bodyPr/>
          <a:lstStyle/>
          <a:p>
            <a:pPr>
              <a:defRPr/>
            </a:pPr>
            <a:fld id="{D2D2CB5F-282F-4554-AFDD-F5C65ECFB2C6}" type="slidenum">
              <a:rPr lang="en-US" smtClean="0"/>
              <a:pPr>
                <a:defRPr/>
              </a:pPr>
              <a:t>22</a:t>
            </a:fld>
            <a:endParaRPr lang="en-US"/>
          </a:p>
        </p:txBody>
      </p:sp>
    </p:spTree>
    <p:extLst>
      <p:ext uri="{BB962C8B-B14F-4D97-AF65-F5344CB8AC3E}">
        <p14:creationId xmlns:p14="http://schemas.microsoft.com/office/powerpoint/2010/main" val="3245992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2D2CB5F-282F-4554-AFDD-F5C65ECFB2C6}" type="slidenum">
              <a:rPr lang="en-US" smtClean="0"/>
              <a:pPr>
                <a:defRPr/>
              </a:pPr>
              <a:t>26</a:t>
            </a:fld>
            <a:endParaRPr lang="en-US"/>
          </a:p>
        </p:txBody>
      </p:sp>
    </p:spTree>
    <p:extLst>
      <p:ext uri="{BB962C8B-B14F-4D97-AF65-F5344CB8AC3E}">
        <p14:creationId xmlns:p14="http://schemas.microsoft.com/office/powerpoint/2010/main" val="4009236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a:t>
            </a:r>
            <a:r>
              <a:rPr lang="en-US" baseline="0" dirty="0" smtClean="0"/>
              <a:t> new Safety Coordinators what help (Documents, Coaching) did you get from your predecessor?</a:t>
            </a: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pPr>
              <a:defRPr/>
            </a:pPr>
            <a:fld id="{D2D2CB5F-282F-4554-AFDD-F5C65ECFB2C6}" type="slidenum">
              <a:rPr lang="en-US" smtClean="0"/>
              <a:pPr>
                <a:defRPr/>
              </a:pPr>
              <a:t>5</a:t>
            </a:fld>
            <a:endParaRPr lang="en-US"/>
          </a:p>
        </p:txBody>
      </p:sp>
    </p:spTree>
    <p:extLst>
      <p:ext uri="{BB962C8B-B14F-4D97-AF65-F5344CB8AC3E}">
        <p14:creationId xmlns:p14="http://schemas.microsoft.com/office/powerpoint/2010/main" val="257852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a:t>
            </a:r>
            <a:r>
              <a:rPr lang="en-US" baseline="0" dirty="0" smtClean="0"/>
              <a:t> what are the two parts of Safety Training? MSI and equipment/job specific. </a:t>
            </a:r>
            <a:endParaRPr lang="en-US" dirty="0"/>
          </a:p>
        </p:txBody>
      </p:sp>
      <p:sp>
        <p:nvSpPr>
          <p:cNvPr id="4" name="Slide Number Placeholder 3"/>
          <p:cNvSpPr>
            <a:spLocks noGrp="1"/>
          </p:cNvSpPr>
          <p:nvPr>
            <p:ph type="sldNum" sz="quarter" idx="10"/>
          </p:nvPr>
        </p:nvSpPr>
        <p:spPr/>
        <p:txBody>
          <a:bodyPr/>
          <a:lstStyle/>
          <a:p>
            <a:pPr>
              <a:defRPr/>
            </a:pPr>
            <a:fld id="{D2D2CB5F-282F-4554-AFDD-F5C65ECFB2C6}" type="slidenum">
              <a:rPr lang="en-US" smtClean="0"/>
              <a:pPr>
                <a:defRPr/>
              </a:pPr>
              <a:t>8</a:t>
            </a:fld>
            <a:endParaRPr lang="en-US"/>
          </a:p>
        </p:txBody>
      </p:sp>
    </p:spTree>
    <p:extLst>
      <p:ext uri="{BB962C8B-B14F-4D97-AF65-F5344CB8AC3E}">
        <p14:creationId xmlns:p14="http://schemas.microsoft.com/office/powerpoint/2010/main" val="2694883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list of online courses is available when clicking on the link with approximately 20 programs. </a:t>
            </a:r>
            <a:endParaRPr lang="en-US" dirty="0"/>
          </a:p>
        </p:txBody>
      </p:sp>
      <p:sp>
        <p:nvSpPr>
          <p:cNvPr id="4" name="Slide Number Placeholder 3"/>
          <p:cNvSpPr>
            <a:spLocks noGrp="1"/>
          </p:cNvSpPr>
          <p:nvPr>
            <p:ph type="sldNum" sz="quarter" idx="10"/>
          </p:nvPr>
        </p:nvSpPr>
        <p:spPr/>
        <p:txBody>
          <a:bodyPr/>
          <a:lstStyle/>
          <a:p>
            <a:pPr>
              <a:defRPr/>
            </a:pPr>
            <a:fld id="{D2D2CB5F-282F-4554-AFDD-F5C65ECFB2C6}" type="slidenum">
              <a:rPr lang="en-US" smtClean="0"/>
              <a:pPr>
                <a:defRPr/>
              </a:pPr>
              <a:t>9</a:t>
            </a:fld>
            <a:endParaRPr lang="en-US"/>
          </a:p>
        </p:txBody>
      </p:sp>
    </p:spTree>
    <p:extLst>
      <p:ext uri="{BB962C8B-B14F-4D97-AF65-F5344CB8AC3E}">
        <p14:creationId xmlns:p14="http://schemas.microsoft.com/office/powerpoint/2010/main" val="2804501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2D2CB5F-282F-4554-AFDD-F5C65ECFB2C6}" type="slidenum">
              <a:rPr lang="en-US" smtClean="0"/>
              <a:pPr>
                <a:defRPr/>
              </a:pPr>
              <a:t>14</a:t>
            </a:fld>
            <a:endParaRPr lang="en-US"/>
          </a:p>
        </p:txBody>
      </p:sp>
    </p:spTree>
    <p:extLst>
      <p:ext uri="{BB962C8B-B14F-4D97-AF65-F5344CB8AC3E}">
        <p14:creationId xmlns:p14="http://schemas.microsoft.com/office/powerpoint/2010/main" val="2580661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 Safety Coordinators about the Safety</a:t>
            </a:r>
            <a:r>
              <a:rPr lang="en-US" baseline="0" dirty="0" smtClean="0"/>
              <a:t> Committee fillable minutes form on the JIF website. </a:t>
            </a:r>
            <a:endParaRPr lang="en-US" dirty="0"/>
          </a:p>
        </p:txBody>
      </p:sp>
      <p:sp>
        <p:nvSpPr>
          <p:cNvPr id="4" name="Slide Number Placeholder 3"/>
          <p:cNvSpPr>
            <a:spLocks noGrp="1"/>
          </p:cNvSpPr>
          <p:nvPr>
            <p:ph type="sldNum" sz="quarter" idx="10"/>
          </p:nvPr>
        </p:nvSpPr>
        <p:spPr/>
        <p:txBody>
          <a:bodyPr/>
          <a:lstStyle/>
          <a:p>
            <a:pPr>
              <a:defRPr/>
            </a:pPr>
            <a:fld id="{D2D2CB5F-282F-4554-AFDD-F5C65ECFB2C6}" type="slidenum">
              <a:rPr lang="en-US" smtClean="0"/>
              <a:pPr>
                <a:defRPr/>
              </a:pPr>
              <a:t>15</a:t>
            </a:fld>
            <a:endParaRPr lang="en-US"/>
          </a:p>
        </p:txBody>
      </p:sp>
    </p:spTree>
    <p:extLst>
      <p:ext uri="{BB962C8B-B14F-4D97-AF65-F5344CB8AC3E}">
        <p14:creationId xmlns:p14="http://schemas.microsoft.com/office/powerpoint/2010/main" val="714544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reviewing LCR, be sure to</a:t>
            </a:r>
            <a:r>
              <a:rPr lang="en-US" baseline="0" dirty="0" smtClean="0"/>
              <a:t> look at SFIs and action plan.</a:t>
            </a:r>
            <a:endParaRPr lang="en-US" dirty="0"/>
          </a:p>
        </p:txBody>
      </p:sp>
      <p:sp>
        <p:nvSpPr>
          <p:cNvPr id="4" name="Slide Number Placeholder 3"/>
          <p:cNvSpPr>
            <a:spLocks noGrp="1"/>
          </p:cNvSpPr>
          <p:nvPr>
            <p:ph type="sldNum" sz="quarter" idx="10"/>
          </p:nvPr>
        </p:nvSpPr>
        <p:spPr/>
        <p:txBody>
          <a:bodyPr/>
          <a:lstStyle/>
          <a:p>
            <a:pPr>
              <a:defRPr/>
            </a:pPr>
            <a:fld id="{D2D2CB5F-282F-4554-AFDD-F5C65ECFB2C6}" type="slidenum">
              <a:rPr lang="en-US" smtClean="0"/>
              <a:pPr>
                <a:defRPr/>
              </a:pPr>
              <a:t>16</a:t>
            </a:fld>
            <a:endParaRPr lang="en-US"/>
          </a:p>
        </p:txBody>
      </p:sp>
    </p:spTree>
    <p:extLst>
      <p:ext uri="{BB962C8B-B14F-4D97-AF65-F5344CB8AC3E}">
        <p14:creationId xmlns:p14="http://schemas.microsoft.com/office/powerpoint/2010/main" val="265016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Applicable to Department of Labor</a:t>
            </a:r>
            <a:r>
              <a:rPr lang="en-US" baseline="0" dirty="0" smtClean="0"/>
              <a:t> and Health; each one targets PEOSH; Labor looks at workplace safety, Health focus on Right-to-Know. </a:t>
            </a:r>
          </a:p>
          <a:p>
            <a:endParaRPr lang="en-US" baseline="0" dirty="0" smtClean="0"/>
          </a:p>
          <a:p>
            <a:r>
              <a:rPr lang="en-US" baseline="0" dirty="0" smtClean="0"/>
              <a:t>J.A. Montgomery recommends you always allow PEOSH to conduct the inspections. </a:t>
            </a:r>
            <a:endParaRPr lang="en-US" dirty="0"/>
          </a:p>
        </p:txBody>
      </p:sp>
      <p:sp>
        <p:nvSpPr>
          <p:cNvPr id="4" name="Slide Number Placeholder 3"/>
          <p:cNvSpPr>
            <a:spLocks noGrp="1"/>
          </p:cNvSpPr>
          <p:nvPr>
            <p:ph type="sldNum" sz="quarter" idx="10"/>
          </p:nvPr>
        </p:nvSpPr>
        <p:spPr/>
        <p:txBody>
          <a:bodyPr/>
          <a:lstStyle/>
          <a:p>
            <a:pPr>
              <a:defRPr/>
            </a:pPr>
            <a:fld id="{D2D2CB5F-282F-4554-AFDD-F5C65ECFB2C6}" type="slidenum">
              <a:rPr lang="en-US" smtClean="0"/>
              <a:pPr>
                <a:defRPr/>
              </a:pPr>
              <a:t>20</a:t>
            </a:fld>
            <a:endParaRPr lang="en-US"/>
          </a:p>
        </p:txBody>
      </p:sp>
    </p:spTree>
    <p:extLst>
      <p:ext uri="{BB962C8B-B14F-4D97-AF65-F5344CB8AC3E}">
        <p14:creationId xmlns:p14="http://schemas.microsoft.com/office/powerpoint/2010/main" val="1683389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smtClean="0"/>
              <a:t>Selecting Employee Representatives   </a:t>
            </a:r>
            <a:r>
              <a:rPr lang="en-US" altLang="en-US" b="1" dirty="0" smtClean="0">
                <a:solidFill>
                  <a:srgbClr val="C00000"/>
                </a:solidFill>
              </a:rPr>
              <a:t>Change to PEOSH</a:t>
            </a:r>
            <a:endParaRPr lang="en-US" altLang="en-US" dirty="0" smtClean="0">
              <a:solidFill>
                <a:srgbClr val="C00000"/>
              </a:solidFill>
            </a:endParaRPr>
          </a:p>
          <a:p>
            <a:endParaRPr lang="en-US" altLang="en-US" dirty="0" smtClean="0"/>
          </a:p>
          <a:p>
            <a:r>
              <a:rPr lang="en-US" altLang="en-US" i="1" dirty="0" smtClean="0"/>
              <a:t>If</a:t>
            </a:r>
            <a:r>
              <a:rPr lang="en-US" altLang="en-US" dirty="0" smtClean="0"/>
              <a:t> . . .			       </a:t>
            </a:r>
            <a:r>
              <a:rPr lang="en-US" altLang="en-US" i="1" dirty="0" smtClean="0"/>
              <a:t>Then</a:t>
            </a:r>
            <a:r>
              <a:rPr lang="en-US" altLang="en-US" dirty="0" smtClean="0"/>
              <a:t> . . .</a:t>
            </a:r>
          </a:p>
          <a:p>
            <a:pPr>
              <a:spcBef>
                <a:spcPct val="0"/>
              </a:spcBef>
            </a:pPr>
            <a:r>
              <a:rPr lang="en-US" altLang="en-US" dirty="0" smtClean="0"/>
              <a:t>employees are represented by a	        the union will designate the employee</a:t>
            </a:r>
          </a:p>
          <a:p>
            <a:pPr>
              <a:spcBef>
                <a:spcPct val="0"/>
              </a:spcBef>
            </a:pPr>
            <a:r>
              <a:rPr lang="en-US" altLang="en-US" dirty="0" smtClean="0"/>
              <a:t>recognized bargaining representative,          representative to accompany the CSHO.</a:t>
            </a:r>
          </a:p>
          <a:p>
            <a:endParaRPr lang="en-US" altLang="en-US" dirty="0" smtClean="0"/>
          </a:p>
          <a:p>
            <a:pPr>
              <a:spcBef>
                <a:spcPct val="0"/>
              </a:spcBef>
            </a:pPr>
            <a:r>
              <a:rPr lang="en-US" altLang="en-US" dirty="0" smtClean="0"/>
              <a:t>there is a plant safety committee and	        the employee committee members or the</a:t>
            </a:r>
          </a:p>
          <a:p>
            <a:pPr>
              <a:spcBef>
                <a:spcPct val="0"/>
              </a:spcBef>
            </a:pPr>
            <a:r>
              <a:rPr lang="en-US" altLang="en-US" dirty="0" smtClean="0"/>
              <a:t>no recognized bargaining representative,     employees at large will designate the 			        employee representative.</a:t>
            </a:r>
          </a:p>
          <a:p>
            <a:endParaRPr lang="en-US" altLang="en-US" dirty="0" smtClean="0"/>
          </a:p>
          <a:p>
            <a:pPr>
              <a:spcBef>
                <a:spcPct val="0"/>
              </a:spcBef>
            </a:pPr>
            <a:r>
              <a:rPr lang="en-US" altLang="en-US" dirty="0" smtClean="0"/>
              <a:t>there is neither a recognized bargaining       the employees themselves may select their</a:t>
            </a:r>
          </a:p>
          <a:p>
            <a:pPr>
              <a:spcBef>
                <a:spcPct val="0"/>
              </a:spcBef>
            </a:pPr>
            <a:r>
              <a:rPr lang="en-US" altLang="en-US" dirty="0" smtClean="0"/>
              <a:t>representative nor a plant safety                  representative, or the CSHO will determine committee,			        if any other employees would suitably 			        represent the interests of employees.</a:t>
            </a:r>
          </a:p>
          <a:p>
            <a:endParaRPr lang="en-US" altLang="en-US" dirty="0" smtClean="0"/>
          </a:p>
          <a:p>
            <a:pPr>
              <a:spcBef>
                <a:spcPct val="0"/>
              </a:spcBef>
            </a:pPr>
            <a:r>
              <a:rPr lang="en-US" altLang="en-US" dirty="0" smtClean="0"/>
              <a:t>there is no authorized employee 	        the CSHO must consult with a reasonable representative		        number of employees concerning S&amp;H 			        matters in the workplace.  Such 				        consultations may be held privately.</a:t>
            </a:r>
          </a:p>
          <a:p>
            <a:endParaRPr lang="en-US" dirty="0"/>
          </a:p>
        </p:txBody>
      </p:sp>
      <p:sp>
        <p:nvSpPr>
          <p:cNvPr id="4" name="Slide Number Placeholder 3"/>
          <p:cNvSpPr>
            <a:spLocks noGrp="1"/>
          </p:cNvSpPr>
          <p:nvPr>
            <p:ph type="sldNum" sz="quarter" idx="10"/>
          </p:nvPr>
        </p:nvSpPr>
        <p:spPr/>
        <p:txBody>
          <a:bodyPr/>
          <a:lstStyle/>
          <a:p>
            <a:pPr>
              <a:defRPr/>
            </a:pPr>
            <a:fld id="{D2D2CB5F-282F-4554-AFDD-F5C65ECFB2C6}" type="slidenum">
              <a:rPr lang="en-US" smtClean="0"/>
              <a:pPr>
                <a:defRPr/>
              </a:pPr>
              <a:t>21</a:t>
            </a:fld>
            <a:endParaRPr lang="en-US"/>
          </a:p>
        </p:txBody>
      </p:sp>
    </p:spTree>
    <p:extLst>
      <p:ext uri="{BB962C8B-B14F-4D97-AF65-F5344CB8AC3E}">
        <p14:creationId xmlns:p14="http://schemas.microsoft.com/office/powerpoint/2010/main" val="4794355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457200" y="404813"/>
            <a:ext cx="8229600" cy="4049712"/>
          </a:xfrm>
          <a:prstGeom prst="rect">
            <a:avLst/>
          </a:prstGeom>
          <a:solidFill>
            <a:srgbClr val="00447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 name="Straight Connector 4"/>
          <p:cNvCxnSpPr/>
          <p:nvPr userDrawn="1"/>
        </p:nvCxnSpPr>
        <p:spPr>
          <a:xfrm>
            <a:off x="457200" y="4540250"/>
            <a:ext cx="8229600" cy="1588"/>
          </a:xfrm>
          <a:prstGeom prst="line">
            <a:avLst/>
          </a:prstGeom>
          <a:ln w="15875" cap="flat" cmpd="sng" algn="ctr">
            <a:solidFill>
              <a:srgbClr val="00447C"/>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a:off x="457200" y="4492625"/>
            <a:ext cx="8229600" cy="1588"/>
          </a:xfrm>
          <a:prstGeom prst="line">
            <a:avLst/>
          </a:prstGeom>
          <a:ln w="15875" cap="flat" cmpd="sng" algn="ctr">
            <a:solidFill>
              <a:srgbClr val="A2988E"/>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Picture 10" descr="JAM_footer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52900" y="5813425"/>
            <a:ext cx="4214813"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4148138" y="6481763"/>
            <a:ext cx="1617662" cy="1587"/>
          </a:xfrm>
          <a:prstGeom prst="line">
            <a:avLst/>
          </a:prstGeom>
          <a:ln w="15875" cap="flat" cmpd="sng" algn="ctr">
            <a:solidFill>
              <a:srgbClr val="A2988E"/>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7886700" y="6480175"/>
            <a:ext cx="481013" cy="1588"/>
          </a:xfrm>
          <a:prstGeom prst="line">
            <a:avLst/>
          </a:prstGeom>
          <a:ln w="15875" cap="flat" cmpd="sng" algn="ctr">
            <a:solidFill>
              <a:srgbClr val="A2988E"/>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a:off x="7886700" y="6443663"/>
            <a:ext cx="481013" cy="1587"/>
          </a:xfrm>
          <a:prstGeom prst="line">
            <a:avLst/>
          </a:prstGeom>
          <a:ln w="15875" cap="flat" cmpd="sng" algn="ctr">
            <a:solidFill>
              <a:srgbClr val="00447C"/>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148138" y="6438900"/>
            <a:ext cx="1617662" cy="1588"/>
          </a:xfrm>
          <a:prstGeom prst="line">
            <a:avLst/>
          </a:prstGeom>
          <a:ln w="15875" cap="flat" cmpd="sng" algn="ctr">
            <a:solidFill>
              <a:srgbClr val="00447C"/>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2207846" y="2248876"/>
            <a:ext cx="6250354" cy="1470025"/>
          </a:xfrm>
        </p:spPr>
        <p:txBody>
          <a:bodyPr/>
          <a:lstStyle>
            <a:lvl1pPr algn="r">
              <a:defRPr b="1">
                <a:solidFill>
                  <a:schemeClr val="bg1"/>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30379" y="3795472"/>
            <a:ext cx="6400800" cy="502990"/>
          </a:xfrm>
        </p:spPr>
        <p:txBody>
          <a:bodyPr>
            <a:normAutofit/>
          </a:bodyPr>
          <a:lstStyle>
            <a:lvl1pPr marL="0" indent="0" algn="r">
              <a:buNone/>
              <a:defRPr sz="2100" b="0" i="1">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670995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457200" y="274638"/>
            <a:ext cx="8229600" cy="1074737"/>
          </a:xfrm>
          <a:prstGeom prst="rect">
            <a:avLst/>
          </a:prstGeom>
          <a:solidFill>
            <a:srgbClr val="00447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7" descr="JAM_footerLogo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8038" y="6373813"/>
            <a:ext cx="259715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457200" y="6489700"/>
            <a:ext cx="287338" cy="1588"/>
          </a:xfrm>
          <a:prstGeom prst="line">
            <a:avLst/>
          </a:prstGeom>
          <a:ln w="15875" cap="flat" cmpd="sng" algn="ctr">
            <a:solidFill>
              <a:srgbClr val="00447C"/>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3502025" y="6446838"/>
            <a:ext cx="5184775" cy="1587"/>
          </a:xfrm>
          <a:prstGeom prst="line">
            <a:avLst/>
          </a:prstGeom>
          <a:ln w="15875" cap="flat" cmpd="sng" algn="ctr">
            <a:solidFill>
              <a:srgbClr val="A2988E"/>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a:off x="457200" y="6445250"/>
            <a:ext cx="287338" cy="1588"/>
          </a:xfrm>
          <a:prstGeom prst="line">
            <a:avLst/>
          </a:prstGeom>
          <a:ln w="15875" cap="flat" cmpd="sng" algn="ctr">
            <a:solidFill>
              <a:srgbClr val="A2988E"/>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3502025" y="6488113"/>
            <a:ext cx="5184775" cy="1587"/>
          </a:xfrm>
          <a:prstGeom prst="line">
            <a:avLst/>
          </a:prstGeom>
          <a:ln w="15875" cap="flat" cmpd="sng" algn="ctr">
            <a:solidFill>
              <a:srgbClr val="00447C"/>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199" y="274638"/>
            <a:ext cx="7980363" cy="1074737"/>
          </a:xfrm>
        </p:spPr>
        <p:txBody>
          <a:bodyPr/>
          <a:lstStyle>
            <a:lvl1pPr algn="ct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p:cNvSpPr>
            <a:spLocks noGrp="1"/>
          </p:cNvSpPr>
          <p:nvPr>
            <p:ph type="sldNum" sz="quarter" idx="10"/>
          </p:nvPr>
        </p:nvSpPr>
        <p:spPr/>
        <p:txBody>
          <a:bodyPr wrap="square" numCol="1" anchorCtr="0" compatLnSpc="1">
            <a:prstTxWarp prst="textNoShape">
              <a:avLst/>
            </a:prstTxWarp>
          </a:bodyPr>
          <a:lstStyle>
            <a:lvl1pPr fontAlgn="base">
              <a:spcBef>
                <a:spcPct val="0"/>
              </a:spcBef>
              <a:spcAft>
                <a:spcPct val="0"/>
              </a:spcAft>
              <a:defRPr>
                <a:latin typeface="Arial" charset="0"/>
                <a:ea typeface="Arial" charset="0"/>
                <a:cs typeface="Arial" charset="0"/>
              </a:defRPr>
            </a:lvl1pPr>
          </a:lstStyle>
          <a:p>
            <a:pPr>
              <a:defRPr/>
            </a:pPr>
            <a:fld id="{14419658-D02A-45A4-B797-E1D5E9B53460}" type="slidenum">
              <a:rPr lang="en-US"/>
              <a:pPr>
                <a:defRPr/>
              </a:pPr>
              <a:t>‹#›</a:t>
            </a:fld>
            <a:endParaRPr lang="en-US"/>
          </a:p>
        </p:txBody>
      </p:sp>
    </p:spTree>
    <p:extLst>
      <p:ext uri="{BB962C8B-B14F-4D97-AF65-F5344CB8AC3E}">
        <p14:creationId xmlns:p14="http://schemas.microsoft.com/office/powerpoint/2010/main" val="3327976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userDrawn="1"/>
        </p:nvSpPr>
        <p:spPr>
          <a:xfrm>
            <a:off x="457200" y="274638"/>
            <a:ext cx="8229600" cy="1074737"/>
          </a:xfrm>
          <a:prstGeom prst="rect">
            <a:avLst/>
          </a:prstGeom>
          <a:solidFill>
            <a:srgbClr val="00447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7" descr="JAM_footerLogo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8038" y="6373813"/>
            <a:ext cx="259715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457200" y="6489700"/>
            <a:ext cx="287338" cy="1588"/>
          </a:xfrm>
          <a:prstGeom prst="line">
            <a:avLst/>
          </a:prstGeom>
          <a:ln w="15875" cap="flat" cmpd="sng" algn="ctr">
            <a:solidFill>
              <a:srgbClr val="00447C"/>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a:off x="3502025" y="6446838"/>
            <a:ext cx="5184775" cy="1587"/>
          </a:xfrm>
          <a:prstGeom prst="line">
            <a:avLst/>
          </a:prstGeom>
          <a:ln w="15875" cap="flat" cmpd="sng" algn="ctr">
            <a:solidFill>
              <a:srgbClr val="A2988E"/>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57200" y="6445250"/>
            <a:ext cx="287338" cy="1588"/>
          </a:xfrm>
          <a:prstGeom prst="line">
            <a:avLst/>
          </a:prstGeom>
          <a:ln w="15875" cap="flat" cmpd="sng" algn="ctr">
            <a:solidFill>
              <a:srgbClr val="A2988E"/>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a:off x="3502025" y="6488113"/>
            <a:ext cx="5184775" cy="1587"/>
          </a:xfrm>
          <a:prstGeom prst="line">
            <a:avLst/>
          </a:prstGeom>
          <a:ln w="15875" cap="flat" cmpd="sng" algn="ctr">
            <a:solidFill>
              <a:srgbClr val="00447C"/>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4638"/>
            <a:ext cx="7988300" cy="1074737"/>
          </a:xfrm>
        </p:spPr>
        <p:txBody>
          <a:bodyPr/>
          <a:lstStyle>
            <a:lvl1pPr algn="ctr">
              <a:defRPr sz="3200">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Slide Number Placeholder 6"/>
          <p:cNvSpPr>
            <a:spLocks noGrp="1"/>
          </p:cNvSpPr>
          <p:nvPr>
            <p:ph type="sldNum" sz="quarter" idx="10"/>
          </p:nvPr>
        </p:nvSpPr>
        <p:spPr/>
        <p:txBody>
          <a:bodyPr/>
          <a:lstStyle>
            <a:lvl1pPr>
              <a:defRPr/>
            </a:lvl1pPr>
          </a:lstStyle>
          <a:p>
            <a:pPr>
              <a:defRPr/>
            </a:pPr>
            <a:fld id="{75BD4E15-12E3-45B4-BEF7-BA7942B06875}" type="slidenum">
              <a:rPr lang="en-US"/>
              <a:pPr>
                <a:defRPr/>
              </a:pPr>
              <a:t>‹#›</a:t>
            </a:fld>
            <a:endParaRPr lang="en-US"/>
          </a:p>
        </p:txBody>
      </p:sp>
    </p:spTree>
    <p:extLst>
      <p:ext uri="{BB962C8B-B14F-4D97-AF65-F5344CB8AC3E}">
        <p14:creationId xmlns:p14="http://schemas.microsoft.com/office/powerpoint/2010/main" val="2725239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a:xfrm>
            <a:off x="457200" y="274638"/>
            <a:ext cx="8229600" cy="1074737"/>
          </a:xfrm>
          <a:prstGeom prst="rect">
            <a:avLst/>
          </a:prstGeom>
          <a:solidFill>
            <a:srgbClr val="00447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7" descr="JAM_footerLogo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8038" y="6373813"/>
            <a:ext cx="259715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457200" y="6489700"/>
            <a:ext cx="287338" cy="1588"/>
          </a:xfrm>
          <a:prstGeom prst="line">
            <a:avLst/>
          </a:prstGeom>
          <a:ln w="15875" cap="flat" cmpd="sng" algn="ctr">
            <a:solidFill>
              <a:srgbClr val="00447C"/>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a:off x="3502025" y="6446838"/>
            <a:ext cx="5184775" cy="1587"/>
          </a:xfrm>
          <a:prstGeom prst="line">
            <a:avLst/>
          </a:prstGeom>
          <a:ln w="15875" cap="flat" cmpd="sng" algn="ctr">
            <a:solidFill>
              <a:srgbClr val="A2988E"/>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57200" y="6445250"/>
            <a:ext cx="287338" cy="1588"/>
          </a:xfrm>
          <a:prstGeom prst="line">
            <a:avLst/>
          </a:prstGeom>
          <a:ln w="15875" cap="flat" cmpd="sng" algn="ctr">
            <a:solidFill>
              <a:srgbClr val="A2988E"/>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3502025" y="6488113"/>
            <a:ext cx="5184775" cy="1587"/>
          </a:xfrm>
          <a:prstGeom prst="line">
            <a:avLst/>
          </a:prstGeom>
          <a:ln w="15875" cap="flat" cmpd="sng" algn="ctr">
            <a:solidFill>
              <a:srgbClr val="00447C"/>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4638"/>
            <a:ext cx="8002588" cy="1074737"/>
          </a:xfrm>
        </p:spPr>
        <p:txBody>
          <a:bodyPr/>
          <a:lstStyle>
            <a:lvl1pPr algn="ctr">
              <a:defRPr sz="3200">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8"/>
          <p:cNvSpPr>
            <a:spLocks noGrp="1"/>
          </p:cNvSpPr>
          <p:nvPr>
            <p:ph type="sldNum" sz="quarter" idx="10"/>
          </p:nvPr>
        </p:nvSpPr>
        <p:spPr/>
        <p:txBody>
          <a:bodyPr/>
          <a:lstStyle>
            <a:lvl1pPr>
              <a:defRPr/>
            </a:lvl1pPr>
          </a:lstStyle>
          <a:p>
            <a:pPr>
              <a:defRPr/>
            </a:pPr>
            <a:fld id="{9F9E8280-AD80-4510-B4D8-611ED0CD8BE6}" type="slidenum">
              <a:rPr lang="en-US"/>
              <a:pPr>
                <a:defRPr/>
              </a:pPr>
              <a:t>‹#›</a:t>
            </a:fld>
            <a:endParaRPr lang="en-US"/>
          </a:p>
        </p:txBody>
      </p:sp>
    </p:spTree>
    <p:extLst>
      <p:ext uri="{BB962C8B-B14F-4D97-AF65-F5344CB8AC3E}">
        <p14:creationId xmlns:p14="http://schemas.microsoft.com/office/powerpoint/2010/main" val="2113662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userDrawn="1"/>
        </p:nvSpPr>
        <p:spPr>
          <a:xfrm>
            <a:off x="457200" y="274638"/>
            <a:ext cx="8229600" cy="1074737"/>
          </a:xfrm>
          <a:prstGeom prst="rect">
            <a:avLst/>
          </a:prstGeom>
          <a:solidFill>
            <a:srgbClr val="00447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4" name="Picture 7" descr="JAM_footerLogo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8038" y="6373813"/>
            <a:ext cx="259715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457200" y="6489700"/>
            <a:ext cx="287338" cy="1588"/>
          </a:xfrm>
          <a:prstGeom prst="line">
            <a:avLst/>
          </a:prstGeom>
          <a:ln w="15875" cap="flat" cmpd="sng" algn="ctr">
            <a:solidFill>
              <a:srgbClr val="00447C"/>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a:off x="3502025" y="6446838"/>
            <a:ext cx="5184775" cy="1587"/>
          </a:xfrm>
          <a:prstGeom prst="line">
            <a:avLst/>
          </a:prstGeom>
          <a:ln w="15875" cap="flat" cmpd="sng" algn="ctr">
            <a:solidFill>
              <a:srgbClr val="A2988E"/>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457200" y="6445250"/>
            <a:ext cx="287338" cy="1588"/>
          </a:xfrm>
          <a:prstGeom prst="line">
            <a:avLst/>
          </a:prstGeom>
          <a:ln w="15875" cap="flat" cmpd="sng" algn="ctr">
            <a:solidFill>
              <a:srgbClr val="A2988E"/>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a:off x="3502025" y="6488113"/>
            <a:ext cx="5184775" cy="1587"/>
          </a:xfrm>
          <a:prstGeom prst="line">
            <a:avLst/>
          </a:prstGeom>
          <a:ln w="15875" cap="flat" cmpd="sng" algn="ctr">
            <a:solidFill>
              <a:srgbClr val="00447C"/>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199" y="274638"/>
            <a:ext cx="7993063" cy="1074737"/>
          </a:xfrm>
        </p:spPr>
        <p:txBody>
          <a:bodyPr/>
          <a:lstStyle>
            <a:lvl1pPr algn="ctr">
              <a:defRPr sz="3200">
                <a:solidFill>
                  <a:srgbClr val="FFFFFF"/>
                </a:solidFill>
              </a:defRPr>
            </a:lvl1pPr>
          </a:lstStyle>
          <a:p>
            <a:r>
              <a:rPr lang="en-US" dirty="0" smtClean="0"/>
              <a:t>Click to edit Master title style</a:t>
            </a:r>
            <a:endParaRPr lang="en-US" dirty="0"/>
          </a:p>
        </p:txBody>
      </p:sp>
      <p:sp>
        <p:nvSpPr>
          <p:cNvPr id="9" name="Slide Number Placeholder 4"/>
          <p:cNvSpPr>
            <a:spLocks noGrp="1"/>
          </p:cNvSpPr>
          <p:nvPr>
            <p:ph type="sldNum" sz="quarter" idx="10"/>
          </p:nvPr>
        </p:nvSpPr>
        <p:spPr/>
        <p:txBody>
          <a:bodyPr/>
          <a:lstStyle>
            <a:lvl1pPr>
              <a:defRPr/>
            </a:lvl1pPr>
          </a:lstStyle>
          <a:p>
            <a:pPr>
              <a:defRPr/>
            </a:pPr>
            <a:fld id="{0B6A7B78-19C1-4C11-B858-6B75E2EF8BCC}" type="slidenum">
              <a:rPr lang="en-US"/>
              <a:pPr>
                <a:defRPr/>
              </a:pPr>
              <a:t>‹#›</a:t>
            </a:fld>
            <a:endParaRPr lang="en-US"/>
          </a:p>
        </p:txBody>
      </p:sp>
    </p:spTree>
    <p:extLst>
      <p:ext uri="{BB962C8B-B14F-4D97-AF65-F5344CB8AC3E}">
        <p14:creationId xmlns:p14="http://schemas.microsoft.com/office/powerpoint/2010/main" val="15217332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637338" y="6126163"/>
            <a:ext cx="2133600" cy="365125"/>
          </a:xfrm>
          <a:prstGeom prst="rect">
            <a:avLst/>
          </a:prstGeom>
        </p:spPr>
        <p:txBody>
          <a:bodyPr vert="horz" lIns="91440" tIns="45720" rIns="91440" bIns="45720" rtlCol="0" anchor="ctr"/>
          <a:lstStyle>
            <a:lvl1pPr marL="0" marR="0" indent="0" algn="r" defTabSz="457200" rtl="0" eaLnBrk="1" fontAlgn="auto" latinLnBrk="0" hangingPunct="1">
              <a:lnSpc>
                <a:spcPct val="100000"/>
              </a:lnSpc>
              <a:spcBef>
                <a:spcPts val="0"/>
              </a:spcBef>
              <a:spcAft>
                <a:spcPts val="0"/>
              </a:spcAft>
              <a:buClrTx/>
              <a:buSzTx/>
              <a:buFontTx/>
              <a:buNone/>
              <a:tabLst/>
              <a:defRPr sz="1200">
                <a:solidFill>
                  <a:srgbClr val="00447C"/>
                </a:solidFill>
                <a:latin typeface="+mn-lt"/>
                <a:ea typeface="+mn-ea"/>
                <a:cs typeface="+mn-cs"/>
              </a:defRPr>
            </a:lvl1pPr>
          </a:lstStyle>
          <a:p>
            <a:pPr>
              <a:defRPr/>
            </a:pPr>
            <a:fld id="{DE0A306C-7D4D-4352-ABCC-EC8908CC049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Lst>
  <p:hf hdr="0" ftr="0" dt="0"/>
  <p:txStyles>
    <p:titleStyle>
      <a:lvl1pPr algn="ctr" defTabSz="457200" rtl="0" eaLnBrk="0" fontAlgn="base" hangingPunct="0">
        <a:spcBef>
          <a:spcPct val="0"/>
        </a:spcBef>
        <a:spcAft>
          <a:spcPct val="0"/>
        </a:spcAft>
        <a:defRPr sz="4400" b="1" kern="1200">
          <a:solidFill>
            <a:schemeClr val="tx1"/>
          </a:solidFill>
          <a:latin typeface="Arial"/>
          <a:ea typeface="ＭＳ Ｐゴシック" pitchFamily="-112" charset="-128"/>
          <a:cs typeface="Arial"/>
        </a:defRPr>
      </a:lvl1pPr>
      <a:lvl2pPr algn="ctr" defTabSz="457200" rtl="0" eaLnBrk="0" fontAlgn="base" hangingPunct="0">
        <a:spcBef>
          <a:spcPct val="0"/>
        </a:spcBef>
        <a:spcAft>
          <a:spcPct val="0"/>
        </a:spcAft>
        <a:defRPr sz="4400" b="1">
          <a:solidFill>
            <a:schemeClr val="tx1"/>
          </a:solidFill>
          <a:latin typeface="Arial" pitchFamily="-112" charset="0"/>
          <a:ea typeface="ＭＳ Ｐゴシック" pitchFamily="-112" charset="-128"/>
          <a:cs typeface="Arial" pitchFamily="34" charset="0"/>
        </a:defRPr>
      </a:lvl2pPr>
      <a:lvl3pPr algn="ctr" defTabSz="457200" rtl="0" eaLnBrk="0" fontAlgn="base" hangingPunct="0">
        <a:spcBef>
          <a:spcPct val="0"/>
        </a:spcBef>
        <a:spcAft>
          <a:spcPct val="0"/>
        </a:spcAft>
        <a:defRPr sz="4400" b="1">
          <a:solidFill>
            <a:schemeClr val="tx1"/>
          </a:solidFill>
          <a:latin typeface="Arial" pitchFamily="-112" charset="0"/>
          <a:ea typeface="ＭＳ Ｐゴシック" pitchFamily="-112" charset="-128"/>
          <a:cs typeface="Arial" pitchFamily="34" charset="0"/>
        </a:defRPr>
      </a:lvl3pPr>
      <a:lvl4pPr algn="ctr" defTabSz="457200" rtl="0" eaLnBrk="0" fontAlgn="base" hangingPunct="0">
        <a:spcBef>
          <a:spcPct val="0"/>
        </a:spcBef>
        <a:spcAft>
          <a:spcPct val="0"/>
        </a:spcAft>
        <a:defRPr sz="4400" b="1">
          <a:solidFill>
            <a:schemeClr val="tx1"/>
          </a:solidFill>
          <a:latin typeface="Arial" pitchFamily="-112" charset="0"/>
          <a:ea typeface="ＭＳ Ｐゴシック" pitchFamily="-112" charset="-128"/>
          <a:cs typeface="Arial" pitchFamily="34" charset="0"/>
        </a:defRPr>
      </a:lvl4pPr>
      <a:lvl5pPr algn="ctr" defTabSz="457200" rtl="0" eaLnBrk="0" fontAlgn="base" hangingPunct="0">
        <a:spcBef>
          <a:spcPct val="0"/>
        </a:spcBef>
        <a:spcAft>
          <a:spcPct val="0"/>
        </a:spcAft>
        <a:defRPr sz="4400" b="1">
          <a:solidFill>
            <a:schemeClr val="tx1"/>
          </a:solidFill>
          <a:latin typeface="Arial" pitchFamily="-112" charset="0"/>
          <a:ea typeface="ＭＳ Ｐゴシック" pitchFamily="-112" charset="-128"/>
          <a:cs typeface="Arial" pitchFamily="34" charset="0"/>
        </a:defRPr>
      </a:lvl5pPr>
      <a:lvl6pPr marL="457200" algn="ctr" defTabSz="457200" rtl="0" fontAlgn="base">
        <a:spcBef>
          <a:spcPct val="0"/>
        </a:spcBef>
        <a:spcAft>
          <a:spcPct val="0"/>
        </a:spcAft>
        <a:defRPr sz="4400" b="1">
          <a:solidFill>
            <a:schemeClr val="tx1"/>
          </a:solidFill>
          <a:latin typeface="Arial" pitchFamily="-112" charset="0"/>
          <a:ea typeface="ＭＳ Ｐゴシック" pitchFamily="-112" charset="-128"/>
        </a:defRPr>
      </a:lvl6pPr>
      <a:lvl7pPr marL="914400" algn="ctr" defTabSz="457200" rtl="0" fontAlgn="base">
        <a:spcBef>
          <a:spcPct val="0"/>
        </a:spcBef>
        <a:spcAft>
          <a:spcPct val="0"/>
        </a:spcAft>
        <a:defRPr sz="4400" b="1">
          <a:solidFill>
            <a:schemeClr val="tx1"/>
          </a:solidFill>
          <a:latin typeface="Arial" pitchFamily="-112" charset="0"/>
          <a:ea typeface="ＭＳ Ｐゴシック" pitchFamily="-112" charset="-128"/>
        </a:defRPr>
      </a:lvl7pPr>
      <a:lvl8pPr marL="1371600" algn="ctr" defTabSz="457200" rtl="0" fontAlgn="base">
        <a:spcBef>
          <a:spcPct val="0"/>
        </a:spcBef>
        <a:spcAft>
          <a:spcPct val="0"/>
        </a:spcAft>
        <a:defRPr sz="4400" b="1">
          <a:solidFill>
            <a:schemeClr val="tx1"/>
          </a:solidFill>
          <a:latin typeface="Arial" pitchFamily="-112" charset="0"/>
          <a:ea typeface="ＭＳ Ｐゴシック" pitchFamily="-112" charset="-128"/>
        </a:defRPr>
      </a:lvl8pPr>
      <a:lvl9pPr marL="1828800" algn="ctr" defTabSz="457200" rtl="0" fontAlgn="base">
        <a:spcBef>
          <a:spcPct val="0"/>
        </a:spcBef>
        <a:spcAft>
          <a:spcPct val="0"/>
        </a:spcAft>
        <a:defRPr sz="4400" b="1">
          <a:solidFill>
            <a:schemeClr val="tx1"/>
          </a:solidFill>
          <a:latin typeface="Arial" pitchFamily="-112" charset="0"/>
          <a:ea typeface="ＭＳ Ｐゴシック" pitchFamily="-112" charset="-128"/>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A2988E"/>
          </a:solidFill>
          <a:latin typeface="Arial"/>
          <a:ea typeface="ＭＳ Ｐゴシック" pitchFamily="-112" charset="-128"/>
          <a:cs typeface="Arial"/>
        </a:defRPr>
      </a:lvl1pPr>
      <a:lvl2pPr marL="742950" indent="-285750" algn="l" defTabSz="457200" rtl="0" eaLnBrk="0" fontAlgn="base" hangingPunct="0">
        <a:spcBef>
          <a:spcPct val="20000"/>
        </a:spcBef>
        <a:spcAft>
          <a:spcPct val="0"/>
        </a:spcAft>
        <a:buFont typeface="Arial" charset="0"/>
        <a:buChar char="–"/>
        <a:defRPr kern="1200">
          <a:solidFill>
            <a:srgbClr val="A2988E"/>
          </a:solidFill>
          <a:latin typeface="Arial"/>
          <a:ea typeface="ＭＳ Ｐゴシック" pitchFamily="-112" charset="-128"/>
          <a:cs typeface="Arial"/>
        </a:defRPr>
      </a:lvl2pPr>
      <a:lvl3pPr marL="1143000" indent="-228600" algn="l" defTabSz="457200" rtl="0" eaLnBrk="0" fontAlgn="base" hangingPunct="0">
        <a:spcBef>
          <a:spcPct val="20000"/>
        </a:spcBef>
        <a:spcAft>
          <a:spcPct val="0"/>
        </a:spcAft>
        <a:buFont typeface="Arial" charset="0"/>
        <a:buChar char="•"/>
        <a:defRPr kern="1200">
          <a:solidFill>
            <a:srgbClr val="A2988E"/>
          </a:solidFill>
          <a:latin typeface="Arial"/>
          <a:ea typeface="ＭＳ Ｐゴシック" pitchFamily="-112" charset="-128"/>
          <a:cs typeface="Arial"/>
        </a:defRPr>
      </a:lvl3pPr>
      <a:lvl4pPr marL="1600200" indent="-228600" algn="l" defTabSz="457200" rtl="0" eaLnBrk="0" fontAlgn="base" hangingPunct="0">
        <a:spcBef>
          <a:spcPct val="20000"/>
        </a:spcBef>
        <a:spcAft>
          <a:spcPct val="0"/>
        </a:spcAft>
        <a:buFont typeface="Arial" charset="0"/>
        <a:buChar char="–"/>
        <a:defRPr kern="1200">
          <a:solidFill>
            <a:srgbClr val="A2988E"/>
          </a:solidFill>
          <a:latin typeface="Arial"/>
          <a:ea typeface="ＭＳ Ｐゴシック" pitchFamily="-112" charset="-128"/>
          <a:cs typeface="Arial"/>
        </a:defRPr>
      </a:lvl4pPr>
      <a:lvl5pPr marL="2057400" indent="-228600" algn="l" defTabSz="457200" rtl="0" eaLnBrk="0" fontAlgn="base" hangingPunct="0">
        <a:spcBef>
          <a:spcPct val="20000"/>
        </a:spcBef>
        <a:spcAft>
          <a:spcPct val="0"/>
        </a:spcAft>
        <a:buFont typeface="Arial" charset="0"/>
        <a:buChar char="»"/>
        <a:defRPr kern="1200">
          <a:solidFill>
            <a:srgbClr val="A2988E"/>
          </a:solidFill>
          <a:latin typeface="Arial"/>
          <a:ea typeface="ＭＳ Ｐゴシック" pitchFamily="-112"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elcosh.org/index.php" TargetMode="External"/><Relationship Id="rId7" Type="http://schemas.openxmlformats.org/officeDocument/2006/relationships/hyperlink" Target="http://www.nsc.org/pages/home.aspx" TargetMode="External"/><Relationship Id="rId2" Type="http://schemas.openxmlformats.org/officeDocument/2006/relationships/hyperlink" Target="https://www.cdc.gov/niosh/" TargetMode="External"/><Relationship Id="rId1" Type="http://schemas.openxmlformats.org/officeDocument/2006/relationships/slideLayout" Target="../slideLayouts/slideLayout2.xml"/><Relationship Id="rId6" Type="http://schemas.openxmlformats.org/officeDocument/2006/relationships/hyperlink" Target="http://www.nj.gov/health/workplacehealthandsafety/peosh/" TargetMode="External"/><Relationship Id="rId5" Type="http://schemas.openxmlformats.org/officeDocument/2006/relationships/hyperlink" Target="http://lwd.dol.state.nj.us/lsse/employer/Public_Employees_OSH.html" TargetMode="External"/><Relationship Id="rId4" Type="http://schemas.openxmlformats.org/officeDocument/2006/relationships/hyperlink" Target="https://www.osha.gov/"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ubtitle 28"/>
          <p:cNvSpPr>
            <a:spLocks noGrp="1"/>
          </p:cNvSpPr>
          <p:nvPr>
            <p:ph type="subTitle" idx="1"/>
          </p:nvPr>
        </p:nvSpPr>
        <p:spPr>
          <a:xfrm>
            <a:off x="554182" y="1881549"/>
            <a:ext cx="8017163" cy="503237"/>
          </a:xfrm>
        </p:spPr>
        <p:txBody>
          <a:bodyPr>
            <a:normAutofit/>
          </a:bodyPr>
          <a:lstStyle/>
          <a:p>
            <a:pPr algn="ctr" eaLnBrk="1" hangingPunct="1"/>
            <a:r>
              <a:rPr lang="en-US" sz="2400" b="1" i="0" dirty="0" smtClean="0">
                <a:latin typeface="Arial" charset="0"/>
                <a:ea typeface="ＭＳ Ｐゴシック" pitchFamily="81" charset="-128"/>
                <a:cs typeface="Arial" charset="0"/>
              </a:rPr>
              <a:t>2017 SAFETY COORDINATORS’ ROUNDTABLE</a:t>
            </a:r>
          </a:p>
        </p:txBody>
      </p:sp>
      <p:sp>
        <p:nvSpPr>
          <p:cNvPr id="7171" name="Title 29"/>
          <p:cNvSpPr>
            <a:spLocks noGrp="1"/>
          </p:cNvSpPr>
          <p:nvPr>
            <p:ph type="ctrTitle"/>
          </p:nvPr>
        </p:nvSpPr>
        <p:spPr>
          <a:xfrm>
            <a:off x="554182" y="522288"/>
            <a:ext cx="8017163" cy="1470025"/>
          </a:xfrm>
        </p:spPr>
        <p:txBody>
          <a:bodyPr/>
          <a:lstStyle/>
          <a:p>
            <a:pPr algn="ctr" eaLnBrk="1" hangingPunct="1"/>
            <a:r>
              <a:rPr lang="en-US" sz="3200" dirty="0" smtClean="0">
                <a:latin typeface="Arial" charset="0"/>
                <a:ea typeface="ＭＳ Ｐゴシック" pitchFamily="81" charset="-128"/>
                <a:cs typeface="Arial" charset="0"/>
              </a:rPr>
              <a:t>ATLANTIC COUNTY MUNICIPAL </a:t>
            </a:r>
            <a:br>
              <a:rPr lang="en-US" sz="3200" dirty="0" smtClean="0">
                <a:latin typeface="Arial" charset="0"/>
                <a:ea typeface="ＭＳ Ｐゴシック" pitchFamily="81" charset="-128"/>
                <a:cs typeface="Arial" charset="0"/>
              </a:rPr>
            </a:br>
            <a:r>
              <a:rPr lang="en-US" sz="3200" dirty="0" smtClean="0">
                <a:latin typeface="Arial" charset="0"/>
                <a:ea typeface="ＭＳ Ｐゴシック" pitchFamily="81" charset="-128"/>
                <a:cs typeface="Arial" charset="0"/>
              </a:rPr>
              <a:t>JOINT INSURANCE JUND </a:t>
            </a:r>
          </a:p>
        </p:txBody>
      </p:sp>
      <p:pic>
        <p:nvPicPr>
          <p:cNvPr id="4" name="Picture 5" descr="C:\Users\RHolwitt\AppData\Local\Microsoft\Windows\Temporary Internet Files\Content.IE5\VQ46LUJL\qualitat_fig0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1987" y="2384786"/>
            <a:ext cx="2077185" cy="192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Image result for safety inspec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4952" y="2384786"/>
            <a:ext cx="1920239" cy="192024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6" descr="Image result for jobsite safety meetings"/>
          <p:cNvSpPr>
            <a:spLocks noChangeAspect="1" noChangeArrowheads="1"/>
          </p:cNvSpPr>
          <p:nvPr/>
        </p:nvSpPr>
        <p:spPr bwMode="auto">
          <a:xfrm>
            <a:off x="63500" y="-669925"/>
            <a:ext cx="1447800" cy="1400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32" name="Picture 8" descr="Image result for jobsite safety meeting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508" y="2384786"/>
            <a:ext cx="1879883"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29601" cy="1074737"/>
          </a:xfrm>
        </p:spPr>
        <p:txBody>
          <a:bodyPr/>
          <a:lstStyle/>
          <a:p>
            <a:r>
              <a:rPr lang="en-US" dirty="0">
                <a:latin typeface="Arial" charset="0"/>
                <a:ea typeface="ＭＳ Ｐゴシック" pitchFamily="81" charset="-128"/>
                <a:cs typeface="Arial" charset="0"/>
              </a:rPr>
              <a:t>2017 Safety Coordinators’ Roundtable</a:t>
            </a:r>
            <a:endParaRPr lang="en-US" dirty="0"/>
          </a:p>
        </p:txBody>
      </p:sp>
      <p:sp>
        <p:nvSpPr>
          <p:cNvPr id="3" name="Content Placeholder 2"/>
          <p:cNvSpPr>
            <a:spLocks noGrp="1"/>
          </p:cNvSpPr>
          <p:nvPr>
            <p:ph idx="1"/>
          </p:nvPr>
        </p:nvSpPr>
        <p:spPr>
          <a:xfrm>
            <a:off x="457199" y="1431494"/>
            <a:ext cx="8229600" cy="4525963"/>
          </a:xfrm>
        </p:spPr>
        <p:txBody>
          <a:bodyPr/>
          <a:lstStyle/>
          <a:p>
            <a:pPr marL="0" indent="0" algn="ctr">
              <a:buNone/>
            </a:pPr>
            <a:r>
              <a:rPr lang="en-US" b="1" dirty="0">
                <a:solidFill>
                  <a:srgbClr val="002060"/>
                </a:solidFill>
              </a:rPr>
              <a:t>Safety Resources: Online Training Programs</a:t>
            </a:r>
          </a:p>
          <a:p>
            <a:pPr marL="0" indent="0" algn="ctr">
              <a:buNone/>
            </a:pPr>
            <a:endParaRPr lang="en-US" dirty="0"/>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10</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913" y="1827848"/>
            <a:ext cx="7130421" cy="44575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Line Callout 1 5"/>
          <p:cNvSpPr/>
          <p:nvPr/>
        </p:nvSpPr>
        <p:spPr>
          <a:xfrm>
            <a:off x="3212890" y="5379837"/>
            <a:ext cx="2547892" cy="719662"/>
          </a:xfrm>
          <a:prstGeom prst="borderCallout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latin typeface="Arial" panose="020B0604020202020204" pitchFamily="34" charset="0"/>
                <a:cs typeface="Arial" panose="020B0604020202020204" pitchFamily="34" charset="0"/>
              </a:rPr>
              <a:t>Use the Tutorial to Learn How to Register a Group!</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6664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29600" cy="1074737"/>
          </a:xfrm>
        </p:spPr>
        <p:txBody>
          <a:bodyPr/>
          <a:lstStyle/>
          <a:p>
            <a:r>
              <a:rPr lang="en-US" dirty="0">
                <a:latin typeface="Arial" charset="0"/>
                <a:ea typeface="ＭＳ Ｐゴシック" pitchFamily="81" charset="-128"/>
                <a:cs typeface="Arial" charset="0"/>
              </a:rPr>
              <a:t>2017 Safety Coordinators’ Roundtable</a:t>
            </a:r>
            <a:endParaRPr lang="en-US" dirty="0"/>
          </a:p>
        </p:txBody>
      </p:sp>
      <p:sp>
        <p:nvSpPr>
          <p:cNvPr id="3" name="Content Placeholder 2"/>
          <p:cNvSpPr>
            <a:spLocks noGrp="1"/>
          </p:cNvSpPr>
          <p:nvPr>
            <p:ph idx="1"/>
          </p:nvPr>
        </p:nvSpPr>
        <p:spPr>
          <a:xfrm>
            <a:off x="457199" y="1360441"/>
            <a:ext cx="8229600" cy="4987093"/>
          </a:xfrm>
        </p:spPr>
        <p:txBody>
          <a:bodyPr/>
          <a:lstStyle/>
          <a:p>
            <a:pPr marL="0" indent="0" algn="ctr">
              <a:buNone/>
            </a:pPr>
            <a:r>
              <a:rPr lang="en-US" sz="2200" b="1" dirty="0" smtClean="0">
                <a:solidFill>
                  <a:srgbClr val="002060"/>
                </a:solidFill>
              </a:rPr>
              <a:t>2017 ACMJIF Regional </a:t>
            </a:r>
            <a:r>
              <a:rPr lang="en-US" sz="2200" b="1" dirty="0" smtClean="0">
                <a:solidFill>
                  <a:srgbClr val="002060"/>
                </a:solidFill>
              </a:rPr>
              <a:t>Trainings</a:t>
            </a:r>
          </a:p>
          <a:p>
            <a:pPr marL="0" indent="0" algn="ctr">
              <a:lnSpc>
                <a:spcPct val="50000"/>
              </a:lnSpc>
              <a:spcBef>
                <a:spcPts val="0"/>
              </a:spcBef>
              <a:buNone/>
            </a:pPr>
            <a:r>
              <a:rPr lang="en-US" sz="2200" b="1" dirty="0" smtClean="0">
                <a:solidFill>
                  <a:srgbClr val="002060"/>
                </a:solidFill>
              </a:rPr>
              <a:t> </a:t>
            </a:r>
            <a:endParaRPr lang="en-US" sz="2200" b="1" dirty="0" smtClean="0">
              <a:solidFill>
                <a:srgbClr val="002060"/>
              </a:solidFill>
            </a:endParaRPr>
          </a:p>
          <a:p>
            <a:pPr algn="just"/>
            <a:r>
              <a:rPr lang="en-US" sz="2000" b="1" dirty="0" smtClean="0">
                <a:solidFill>
                  <a:srgbClr val="002060"/>
                </a:solidFill>
              </a:rPr>
              <a:t>Safety and Claims Coordinators’ Roundtable </a:t>
            </a:r>
          </a:p>
          <a:p>
            <a:pPr marL="0" indent="0" algn="just">
              <a:spcBef>
                <a:spcPts val="0"/>
              </a:spcBef>
              <a:buNone/>
            </a:pPr>
            <a:r>
              <a:rPr lang="en-US" sz="2000" b="1" dirty="0" smtClean="0">
                <a:solidFill>
                  <a:srgbClr val="002060"/>
                </a:solidFill>
              </a:rPr>
              <a:t>     February 9, 2017 @</a:t>
            </a:r>
            <a:r>
              <a:rPr lang="en-US" sz="2000" b="1" dirty="0" err="1" smtClean="0">
                <a:solidFill>
                  <a:srgbClr val="002060"/>
                </a:solidFill>
              </a:rPr>
              <a:t>Merighi’s</a:t>
            </a:r>
            <a:r>
              <a:rPr lang="en-US" sz="2000" b="1" dirty="0" smtClean="0">
                <a:solidFill>
                  <a:srgbClr val="002060"/>
                </a:solidFill>
              </a:rPr>
              <a:t> Savory Inn, Vineland NJ</a:t>
            </a:r>
          </a:p>
          <a:p>
            <a:pPr marL="0" indent="0" algn="just">
              <a:spcBef>
                <a:spcPts val="0"/>
              </a:spcBef>
              <a:buNone/>
            </a:pPr>
            <a:endParaRPr lang="en-US" sz="2000" b="1" dirty="0">
              <a:solidFill>
                <a:srgbClr val="002060"/>
              </a:solidFill>
            </a:endParaRPr>
          </a:p>
          <a:p>
            <a:pPr algn="just">
              <a:spcBef>
                <a:spcPts val="0"/>
              </a:spcBef>
            </a:pPr>
            <a:r>
              <a:rPr lang="en-US" sz="2000" b="1" dirty="0" smtClean="0">
                <a:solidFill>
                  <a:srgbClr val="002060"/>
                </a:solidFill>
              </a:rPr>
              <a:t>Active Shooter</a:t>
            </a:r>
          </a:p>
          <a:p>
            <a:pPr marL="0" indent="0" algn="just">
              <a:spcBef>
                <a:spcPts val="0"/>
              </a:spcBef>
              <a:buNone/>
            </a:pPr>
            <a:r>
              <a:rPr lang="en-US" sz="2000" b="1" dirty="0" smtClean="0">
                <a:solidFill>
                  <a:srgbClr val="002060"/>
                </a:solidFill>
              </a:rPr>
              <a:t>     March 13, 2017 @Martin Luther King Center, Whitesboro NJ</a:t>
            </a:r>
          </a:p>
          <a:p>
            <a:pPr marL="0" indent="0" algn="just">
              <a:spcBef>
                <a:spcPts val="0"/>
              </a:spcBef>
              <a:buNone/>
            </a:pPr>
            <a:endParaRPr lang="en-US" sz="2000" b="1" dirty="0">
              <a:solidFill>
                <a:srgbClr val="002060"/>
              </a:solidFill>
            </a:endParaRPr>
          </a:p>
          <a:p>
            <a:pPr algn="just">
              <a:spcBef>
                <a:spcPts val="0"/>
              </a:spcBef>
            </a:pPr>
            <a:r>
              <a:rPr lang="en-US" sz="2000" b="1" dirty="0" smtClean="0">
                <a:solidFill>
                  <a:srgbClr val="002060"/>
                </a:solidFill>
              </a:rPr>
              <a:t>Orientation of Summer Employees </a:t>
            </a:r>
          </a:p>
          <a:p>
            <a:pPr marL="0" indent="0" algn="just">
              <a:spcBef>
                <a:spcPts val="0"/>
              </a:spcBef>
              <a:buNone/>
            </a:pPr>
            <a:r>
              <a:rPr lang="en-US" sz="2000" b="1" dirty="0" smtClean="0">
                <a:solidFill>
                  <a:srgbClr val="002060"/>
                </a:solidFill>
              </a:rPr>
              <a:t>     Date/Location: To Be Determined  </a:t>
            </a:r>
            <a:r>
              <a:rPr lang="en-US" sz="2000" b="1" dirty="0">
                <a:solidFill>
                  <a:srgbClr val="002060"/>
                </a:solidFill>
              </a:rPr>
              <a:t>	</a:t>
            </a:r>
            <a:endParaRPr lang="en-US" sz="2000" b="1" dirty="0" smtClean="0">
              <a:solidFill>
                <a:srgbClr val="002060"/>
              </a:solidFill>
            </a:endParaRPr>
          </a:p>
          <a:p>
            <a:pPr marL="0" indent="0" algn="just">
              <a:spcBef>
                <a:spcPts val="0"/>
              </a:spcBef>
              <a:buNone/>
            </a:pPr>
            <a:endParaRPr lang="en-US" sz="2000" b="1" dirty="0">
              <a:solidFill>
                <a:srgbClr val="002060"/>
              </a:solidFill>
            </a:endParaRPr>
          </a:p>
          <a:p>
            <a:pPr algn="just">
              <a:spcBef>
                <a:spcPts val="0"/>
              </a:spcBef>
            </a:pPr>
            <a:r>
              <a:rPr lang="en-US" sz="2000" b="1" dirty="0" smtClean="0">
                <a:solidFill>
                  <a:srgbClr val="002060"/>
                </a:solidFill>
              </a:rPr>
              <a:t>Cyber Risk Management </a:t>
            </a:r>
          </a:p>
          <a:p>
            <a:pPr marL="0" indent="0" algn="just">
              <a:spcBef>
                <a:spcPts val="0"/>
              </a:spcBef>
              <a:buNone/>
            </a:pPr>
            <a:r>
              <a:rPr lang="en-US" sz="2000" b="1" dirty="0">
                <a:solidFill>
                  <a:srgbClr val="002060"/>
                </a:solidFill>
              </a:rPr>
              <a:t> </a:t>
            </a:r>
            <a:r>
              <a:rPr lang="en-US" sz="2000" b="1" dirty="0" smtClean="0">
                <a:solidFill>
                  <a:srgbClr val="002060"/>
                </a:solidFill>
              </a:rPr>
              <a:t>    Date/Location: To Be Determined</a:t>
            </a:r>
          </a:p>
          <a:p>
            <a:pPr marL="0" indent="0" algn="just">
              <a:spcBef>
                <a:spcPts val="0"/>
              </a:spcBef>
              <a:buNone/>
            </a:pPr>
            <a:endParaRPr lang="en-US" sz="2000" b="1" dirty="0">
              <a:solidFill>
                <a:srgbClr val="002060"/>
              </a:solidFill>
            </a:endParaRPr>
          </a:p>
          <a:p>
            <a:pPr algn="just">
              <a:spcBef>
                <a:spcPts val="0"/>
              </a:spcBef>
            </a:pPr>
            <a:r>
              <a:rPr lang="en-US" sz="2000" b="1" dirty="0" smtClean="0">
                <a:solidFill>
                  <a:srgbClr val="002060"/>
                </a:solidFill>
              </a:rPr>
              <a:t>Wellness Coordinator Training</a:t>
            </a:r>
          </a:p>
          <a:p>
            <a:pPr marL="0" indent="0" algn="just">
              <a:spcBef>
                <a:spcPts val="0"/>
              </a:spcBef>
              <a:buNone/>
            </a:pPr>
            <a:r>
              <a:rPr lang="en-US" sz="2000" b="1" dirty="0" smtClean="0">
                <a:solidFill>
                  <a:srgbClr val="002060"/>
                </a:solidFill>
              </a:rPr>
              <a:t>     Date/Location: To Be Determined  </a:t>
            </a:r>
          </a:p>
          <a:p>
            <a:pPr marL="0" indent="0" algn="just">
              <a:spcBef>
                <a:spcPts val="0"/>
              </a:spcBef>
              <a:buNone/>
            </a:pPr>
            <a:r>
              <a:rPr lang="en-US" sz="2200" b="1" dirty="0">
                <a:solidFill>
                  <a:srgbClr val="002060"/>
                </a:solidFill>
              </a:rPr>
              <a:t>	</a:t>
            </a:r>
            <a:r>
              <a:rPr lang="en-US" sz="2200" b="1" dirty="0" smtClean="0">
                <a:solidFill>
                  <a:srgbClr val="002060"/>
                </a:solidFill>
              </a:rPr>
              <a:t> </a:t>
            </a:r>
            <a:endParaRPr lang="en-US" sz="2200" b="1" dirty="0">
              <a:solidFill>
                <a:srgbClr val="002060"/>
              </a:solidFill>
            </a:endParaRPr>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11</a:t>
            </a:fld>
            <a:endParaRPr lang="en-US"/>
          </a:p>
        </p:txBody>
      </p:sp>
    </p:spTree>
    <p:extLst>
      <p:ext uri="{BB962C8B-B14F-4D97-AF65-F5344CB8AC3E}">
        <p14:creationId xmlns:p14="http://schemas.microsoft.com/office/powerpoint/2010/main" val="1807365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29601" cy="1074737"/>
          </a:xfrm>
        </p:spPr>
        <p:txBody>
          <a:bodyPr/>
          <a:lstStyle/>
          <a:p>
            <a:r>
              <a:rPr lang="en-US" dirty="0">
                <a:latin typeface="Arial" charset="0"/>
                <a:ea typeface="ＭＳ Ｐゴシック" pitchFamily="81" charset="-128"/>
                <a:cs typeface="Arial" charset="0"/>
              </a:rPr>
              <a:t>2017 Safety Coordinators’ Roundtable</a:t>
            </a:r>
            <a:endParaRPr lang="en-US" dirty="0"/>
          </a:p>
        </p:txBody>
      </p:sp>
      <p:sp>
        <p:nvSpPr>
          <p:cNvPr id="3" name="Content Placeholder 2"/>
          <p:cNvSpPr>
            <a:spLocks noGrp="1"/>
          </p:cNvSpPr>
          <p:nvPr>
            <p:ph idx="1"/>
          </p:nvPr>
        </p:nvSpPr>
        <p:spPr>
          <a:xfrm>
            <a:off x="541338" y="1349375"/>
            <a:ext cx="8229600" cy="4525963"/>
          </a:xfrm>
        </p:spPr>
        <p:txBody>
          <a:bodyPr/>
          <a:lstStyle/>
          <a:p>
            <a:pPr marL="0" indent="0" algn="ctr">
              <a:buNone/>
            </a:pPr>
            <a:r>
              <a:rPr lang="en-US" b="1" dirty="0">
                <a:solidFill>
                  <a:srgbClr val="002060"/>
                </a:solidFill>
              </a:rPr>
              <a:t>Safety Resources: </a:t>
            </a:r>
            <a:r>
              <a:rPr lang="en-US" b="1" dirty="0" smtClean="0">
                <a:solidFill>
                  <a:srgbClr val="002060"/>
                </a:solidFill>
              </a:rPr>
              <a:t>MSI Website </a:t>
            </a:r>
            <a:endParaRPr lang="en-US" dirty="0"/>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12</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1808018"/>
            <a:ext cx="8049294" cy="3796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Down Arrow 4"/>
          <p:cNvSpPr/>
          <p:nvPr/>
        </p:nvSpPr>
        <p:spPr>
          <a:xfrm rot="15636504">
            <a:off x="2698644" y="1801905"/>
            <a:ext cx="484632" cy="978408"/>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3015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29601" cy="1074737"/>
          </a:xfrm>
        </p:spPr>
        <p:txBody>
          <a:bodyPr/>
          <a:lstStyle/>
          <a:p>
            <a:r>
              <a:rPr lang="en-US" dirty="0">
                <a:latin typeface="Arial" charset="0"/>
                <a:ea typeface="ＭＳ Ｐゴシック" pitchFamily="81" charset="-128"/>
                <a:cs typeface="Arial" charset="0"/>
              </a:rPr>
              <a:t>2017 Safety Coordinators’ Roundtable</a:t>
            </a:r>
            <a:endParaRPr lang="en-US" dirty="0"/>
          </a:p>
        </p:txBody>
      </p:sp>
      <p:sp>
        <p:nvSpPr>
          <p:cNvPr id="3" name="Content Placeholder 2"/>
          <p:cNvSpPr>
            <a:spLocks noGrp="1"/>
          </p:cNvSpPr>
          <p:nvPr>
            <p:ph idx="1"/>
          </p:nvPr>
        </p:nvSpPr>
        <p:spPr>
          <a:xfrm>
            <a:off x="457200" y="1360472"/>
            <a:ext cx="8229600" cy="4933796"/>
          </a:xfrm>
        </p:spPr>
        <p:txBody>
          <a:bodyPr/>
          <a:lstStyle/>
          <a:p>
            <a:pPr marL="0" indent="0" algn="ctr">
              <a:buNone/>
            </a:pPr>
            <a:r>
              <a:rPr lang="en-US" b="1">
                <a:solidFill>
                  <a:srgbClr val="002060"/>
                </a:solidFill>
              </a:rPr>
              <a:t>Safety Resources: </a:t>
            </a:r>
            <a:r>
              <a:rPr lang="en-US" b="1" smtClean="0">
                <a:solidFill>
                  <a:srgbClr val="002060"/>
                </a:solidFill>
              </a:rPr>
              <a:t>JIF Website </a:t>
            </a:r>
            <a:endParaRPr lang="en-US"/>
          </a:p>
          <a:p>
            <a:endParaRPr lang="en-US" dirty="0"/>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13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4421" y="1919923"/>
            <a:ext cx="6922653" cy="4206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Down Arrow 4"/>
          <p:cNvSpPr/>
          <p:nvPr/>
        </p:nvSpPr>
        <p:spPr>
          <a:xfrm>
            <a:off x="6016336" y="2337954"/>
            <a:ext cx="484632" cy="656289"/>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7717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4"/>
          <p:cNvSpPr>
            <a:spLocks noGrp="1"/>
          </p:cNvSpPr>
          <p:nvPr>
            <p:ph type="title"/>
          </p:nvPr>
        </p:nvSpPr>
        <p:spPr>
          <a:xfrm>
            <a:off x="457200" y="274638"/>
            <a:ext cx="8188036" cy="1074737"/>
          </a:xfrm>
        </p:spPr>
        <p:txBody>
          <a:bodyPr/>
          <a:lstStyle/>
          <a:p>
            <a:r>
              <a:rPr lang="en-US" dirty="0">
                <a:latin typeface="Arial" charset="0"/>
                <a:ea typeface="ＭＳ Ｐゴシック" pitchFamily="81" charset="-128"/>
                <a:cs typeface="Arial" charset="0"/>
              </a:rPr>
              <a:t>2017 Safety Coordinators’ Roundtable</a:t>
            </a:r>
            <a:endParaRPr lang="en-US" dirty="0" smtClean="0">
              <a:latin typeface="Arial" charset="0"/>
              <a:ea typeface="ＭＳ Ｐゴシック" pitchFamily="81" charset="-128"/>
              <a:cs typeface="Arial" charset="0"/>
            </a:endParaRPr>
          </a:p>
        </p:txBody>
      </p:sp>
      <p:sp>
        <p:nvSpPr>
          <p:cNvPr id="8196" name="Slide Number Placeholder 2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81" charset="-128"/>
              </a:defRPr>
            </a:lvl1pPr>
            <a:lvl2pPr marL="742950" indent="-285750" eaLnBrk="0" hangingPunct="0">
              <a:defRPr>
                <a:solidFill>
                  <a:schemeClr val="tx1"/>
                </a:solidFill>
                <a:latin typeface="Arial" charset="0"/>
                <a:ea typeface="ＭＳ Ｐゴシック" pitchFamily="81" charset="-128"/>
              </a:defRPr>
            </a:lvl2pPr>
            <a:lvl3pPr marL="1143000" indent="-228600" eaLnBrk="0" hangingPunct="0">
              <a:defRPr>
                <a:solidFill>
                  <a:schemeClr val="tx1"/>
                </a:solidFill>
                <a:latin typeface="Arial" charset="0"/>
                <a:ea typeface="ＭＳ Ｐゴシック" pitchFamily="81" charset="-128"/>
              </a:defRPr>
            </a:lvl3pPr>
            <a:lvl4pPr marL="1600200" indent="-228600" eaLnBrk="0" hangingPunct="0">
              <a:defRPr>
                <a:solidFill>
                  <a:schemeClr val="tx1"/>
                </a:solidFill>
                <a:latin typeface="Arial" charset="0"/>
                <a:ea typeface="ＭＳ Ｐゴシック" pitchFamily="81" charset="-128"/>
              </a:defRPr>
            </a:lvl4pPr>
            <a:lvl5pPr marL="2057400" indent="-228600" eaLnBrk="0" hangingPunct="0">
              <a:defRPr>
                <a:solidFill>
                  <a:schemeClr val="tx1"/>
                </a:solidFill>
                <a:latin typeface="Arial" charset="0"/>
                <a:ea typeface="ＭＳ Ｐゴシック" pitchFamily="8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8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8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8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81" charset="-128"/>
              </a:defRPr>
            </a:lvl9pPr>
          </a:lstStyle>
          <a:p>
            <a:pPr eaLnBrk="1" hangingPunct="1"/>
            <a:fld id="{277AC9DA-64B9-49D7-AB2F-6B873F3E5C05}" type="slidenum">
              <a:rPr lang="en-US" smtClean="0">
                <a:solidFill>
                  <a:srgbClr val="00447C"/>
                </a:solidFill>
              </a:rPr>
              <a:pPr eaLnBrk="1" hangingPunct="1"/>
              <a:t>14</a:t>
            </a:fld>
            <a:endParaRPr lang="en-US" dirty="0" smtClean="0">
              <a:solidFill>
                <a:srgbClr val="00447C"/>
              </a:solidFill>
            </a:endParaRPr>
          </a:p>
        </p:txBody>
      </p:sp>
      <p:sp>
        <p:nvSpPr>
          <p:cNvPr id="2" name="AutoShape 2"/>
          <p:cNvSpPr>
            <a:spLocks noChangeAspect="1" noChangeArrowheads="1"/>
          </p:cNvSpPr>
          <p:nvPr/>
        </p:nvSpPr>
        <p:spPr bwMode="auto">
          <a:xfrm>
            <a:off x="115887" y="1581150"/>
            <a:ext cx="4143375" cy="454501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4"/>
          <p:cNvSpPr>
            <a:spLocks noChangeAspect="1" noChangeArrowheads="1"/>
          </p:cNvSpPr>
          <p:nvPr/>
        </p:nvSpPr>
        <p:spPr bwMode="auto">
          <a:xfrm>
            <a:off x="215900" y="-2041525"/>
            <a:ext cx="4143375" cy="4572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TextBox 3"/>
          <p:cNvSpPr txBox="1"/>
          <p:nvPr/>
        </p:nvSpPr>
        <p:spPr>
          <a:xfrm>
            <a:off x="215900" y="1545709"/>
            <a:ext cx="8555038" cy="2677656"/>
          </a:xfrm>
          <a:prstGeom prst="rect">
            <a:avLst/>
          </a:prstGeom>
          <a:noFill/>
        </p:spPr>
        <p:txBody>
          <a:bodyPr wrap="square" rtlCol="0">
            <a:spAutoFit/>
          </a:bodyPr>
          <a:lstStyle/>
          <a:p>
            <a:pPr algn="ctr"/>
            <a:r>
              <a:rPr lang="en-US" sz="2800" b="1" dirty="0" smtClean="0">
                <a:solidFill>
                  <a:schemeClr val="tx2"/>
                </a:solidFill>
                <a:latin typeface="Arial" panose="020B0604020202020204" pitchFamily="34" charset="0"/>
                <a:cs typeface="Arial" panose="020B0604020202020204" pitchFamily="34" charset="0"/>
              </a:rPr>
              <a:t>Safety Committees: What’s On Your Agenda?</a:t>
            </a:r>
          </a:p>
          <a:p>
            <a:pPr algn="ctr"/>
            <a:endParaRPr lang="en-US" sz="2800" b="1" dirty="0">
              <a:latin typeface="Arial" panose="020B0604020202020204" pitchFamily="34" charset="0"/>
              <a:cs typeface="Arial" panose="020B0604020202020204" pitchFamily="34" charset="0"/>
            </a:endParaRPr>
          </a:p>
          <a:p>
            <a:pPr algn="ctr"/>
            <a:r>
              <a:rPr lang="en-US" sz="2800" b="1" dirty="0" smtClean="0">
                <a:solidFill>
                  <a:schemeClr val="tx2"/>
                </a:solidFill>
                <a:latin typeface="Arial" panose="020B0604020202020204" pitchFamily="34" charset="0"/>
                <a:cs typeface="Arial" panose="020B0604020202020204" pitchFamily="34" charset="0"/>
              </a:rPr>
              <a:t> Worker to Worker: Let’s Talk Safety! </a:t>
            </a:r>
          </a:p>
          <a:p>
            <a:pPr algn="ctr"/>
            <a:endParaRPr lang="en-US" sz="2800" b="1" dirty="0" smtClean="0">
              <a:latin typeface="Arial" panose="020B0604020202020204" pitchFamily="34" charset="0"/>
              <a:cs typeface="Arial" panose="020B0604020202020204" pitchFamily="34" charset="0"/>
            </a:endParaRPr>
          </a:p>
          <a:p>
            <a:pPr algn="ctr"/>
            <a:r>
              <a:rPr lang="en-US" sz="2800" b="1" dirty="0" smtClean="0">
                <a:solidFill>
                  <a:srgbClr val="002060"/>
                </a:solidFill>
                <a:latin typeface="Arial" panose="020B0604020202020204" pitchFamily="34" charset="0"/>
                <a:cs typeface="Arial" panose="020B0604020202020204" pitchFamily="34" charset="0"/>
              </a:rPr>
              <a:t>PEOSH Inspections </a:t>
            </a:r>
            <a:endParaRPr lang="en-US" sz="2800" b="1" dirty="0">
              <a:solidFill>
                <a:srgbClr val="002060"/>
              </a:solidFill>
              <a:latin typeface="Arial" panose="020B0604020202020204" pitchFamily="34" charset="0"/>
              <a:cs typeface="Arial" panose="020B0604020202020204" pitchFamily="34" charset="0"/>
            </a:endParaRPr>
          </a:p>
          <a:p>
            <a:pPr algn="ctr"/>
            <a:endParaRPr lang="en-US" sz="2800" dirty="0">
              <a:latin typeface="AmphionExtrabold" pitchFamily="2" charset="0"/>
            </a:endParaRPr>
          </a:p>
        </p:txBody>
      </p:sp>
    </p:spTree>
    <p:extLst>
      <p:ext uri="{BB962C8B-B14F-4D97-AF65-F5344CB8AC3E}">
        <p14:creationId xmlns:p14="http://schemas.microsoft.com/office/powerpoint/2010/main" val="2769824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Safety Committees: What’s On Your Agenda?  </a:t>
            </a:r>
            <a:endParaRPr lang="en-US" sz="2800" dirty="0"/>
          </a:p>
        </p:txBody>
      </p:sp>
      <p:sp>
        <p:nvSpPr>
          <p:cNvPr id="3" name="Slide Number Placeholder 2"/>
          <p:cNvSpPr>
            <a:spLocks noGrp="1"/>
          </p:cNvSpPr>
          <p:nvPr>
            <p:ph type="sldNum" sz="quarter" idx="10"/>
          </p:nvPr>
        </p:nvSpPr>
        <p:spPr/>
        <p:txBody>
          <a:bodyPr/>
          <a:lstStyle/>
          <a:p>
            <a:pPr>
              <a:defRPr/>
            </a:pPr>
            <a:fld id="{0B6A7B78-19C1-4C11-B858-6B75E2EF8BCC}" type="slidenum">
              <a:rPr lang="en-US" smtClean="0"/>
              <a:pPr>
                <a:defRPr/>
              </a:pPr>
              <a:t>15</a:t>
            </a:fld>
            <a:endParaRPr lang="en-US" dirty="0"/>
          </a:p>
        </p:txBody>
      </p:sp>
      <p:sp>
        <p:nvSpPr>
          <p:cNvPr id="6" name="TextBox 5"/>
          <p:cNvSpPr txBox="1"/>
          <p:nvPr/>
        </p:nvSpPr>
        <p:spPr>
          <a:xfrm>
            <a:off x="309417" y="1581150"/>
            <a:ext cx="8317347" cy="4247317"/>
          </a:xfrm>
          <a:prstGeom prst="rect">
            <a:avLst/>
          </a:prstGeom>
          <a:noFill/>
        </p:spPr>
        <p:txBody>
          <a:bodyPr wrap="square" rtlCol="0">
            <a:spAutoFit/>
          </a:bodyPr>
          <a:lstStyle/>
          <a:p>
            <a:pPr marL="274320" indent="-457200" algn="just"/>
            <a:r>
              <a:rPr lang="en-US" dirty="0" smtClean="0">
                <a:solidFill>
                  <a:schemeClr val="tx2"/>
                </a:solidFill>
              </a:rPr>
              <a:t>1.   Call to Order</a:t>
            </a:r>
          </a:p>
          <a:p>
            <a:pPr marL="274320" indent="-457200" algn="just"/>
            <a:r>
              <a:rPr lang="en-US" b="1" i="1" dirty="0" smtClean="0">
                <a:solidFill>
                  <a:schemeClr val="tx2"/>
                </a:solidFill>
              </a:rPr>
              <a:t>      Safety Tip: Be sure to start your meeting on time! </a:t>
            </a:r>
          </a:p>
          <a:p>
            <a:pPr marL="274320" indent="-457200" algn="just"/>
            <a:endParaRPr lang="en-US" dirty="0" smtClean="0">
              <a:solidFill>
                <a:schemeClr val="tx2"/>
              </a:solidFill>
            </a:endParaRPr>
          </a:p>
          <a:p>
            <a:pPr marL="274320" indent="-457200" algn="just"/>
            <a:r>
              <a:rPr lang="en-US" dirty="0" smtClean="0">
                <a:solidFill>
                  <a:schemeClr val="tx2"/>
                </a:solidFill>
              </a:rPr>
              <a:t>2.   Roll Call</a:t>
            </a:r>
          </a:p>
          <a:p>
            <a:pPr marL="274320" indent="-457200" algn="just"/>
            <a:endParaRPr lang="en-US" dirty="0" smtClean="0">
              <a:solidFill>
                <a:schemeClr val="tx2"/>
              </a:solidFill>
            </a:endParaRPr>
          </a:p>
          <a:p>
            <a:pPr marL="274320" indent="-457200" algn="just"/>
            <a:r>
              <a:rPr lang="en-US" dirty="0" smtClean="0">
                <a:solidFill>
                  <a:schemeClr val="tx2"/>
                </a:solidFill>
              </a:rPr>
              <a:t>3.   Introduction of Guests or Non-Committee Members</a:t>
            </a:r>
          </a:p>
          <a:p>
            <a:pPr marL="274320" indent="-457200" algn="just"/>
            <a:r>
              <a:rPr lang="en-US" dirty="0">
                <a:solidFill>
                  <a:schemeClr val="tx2"/>
                </a:solidFill>
              </a:rPr>
              <a:t> </a:t>
            </a:r>
            <a:r>
              <a:rPr lang="en-US" dirty="0" smtClean="0">
                <a:solidFill>
                  <a:schemeClr val="tx2"/>
                </a:solidFill>
              </a:rPr>
              <a:t>     </a:t>
            </a:r>
            <a:r>
              <a:rPr lang="en-US" b="1" i="1" dirty="0" smtClean="0">
                <a:solidFill>
                  <a:schemeClr val="tx2"/>
                </a:solidFill>
              </a:rPr>
              <a:t>Safety Tip: If your guest is there for a presentation or other specific </a:t>
            </a:r>
          </a:p>
          <a:p>
            <a:pPr marL="274320" indent="-457200" algn="just"/>
            <a:r>
              <a:rPr lang="en-US" b="1" i="1" dirty="0">
                <a:solidFill>
                  <a:schemeClr val="tx2"/>
                </a:solidFill>
              </a:rPr>
              <a:t> </a:t>
            </a:r>
            <a:r>
              <a:rPr lang="en-US" b="1" i="1" dirty="0" smtClean="0">
                <a:solidFill>
                  <a:schemeClr val="tx2"/>
                </a:solidFill>
              </a:rPr>
              <a:t>     reason, have them go first! </a:t>
            </a:r>
          </a:p>
          <a:p>
            <a:pPr marL="274320" indent="-457200" algn="just"/>
            <a:endParaRPr lang="en-US" b="1" i="1" dirty="0">
              <a:solidFill>
                <a:schemeClr val="tx2"/>
              </a:solidFill>
            </a:endParaRPr>
          </a:p>
          <a:p>
            <a:pPr marL="274320" indent="-457200" algn="just">
              <a:buAutoNum type="arabicPeriod" startAt="4"/>
            </a:pPr>
            <a:r>
              <a:rPr lang="en-US" dirty="0" smtClean="0">
                <a:solidFill>
                  <a:schemeClr val="tx2"/>
                </a:solidFill>
              </a:rPr>
              <a:t>Old Business with Review of the last Safety Committee minutes </a:t>
            </a:r>
          </a:p>
          <a:p>
            <a:pPr marL="274320" indent="-457200" algn="just">
              <a:buAutoNum type="arabicPeriod" startAt="4"/>
            </a:pPr>
            <a:endParaRPr lang="en-US" dirty="0">
              <a:solidFill>
                <a:schemeClr val="tx2"/>
              </a:solidFill>
            </a:endParaRPr>
          </a:p>
          <a:p>
            <a:pPr marL="274320" indent="-457200" algn="just">
              <a:buAutoNum type="arabicPeriod" startAt="4"/>
            </a:pPr>
            <a:r>
              <a:rPr lang="en-US" dirty="0" smtClean="0">
                <a:solidFill>
                  <a:schemeClr val="tx2"/>
                </a:solidFill>
              </a:rPr>
              <a:t>Incident Analysis</a:t>
            </a:r>
          </a:p>
          <a:p>
            <a:pPr marL="274320" indent="-457200" algn="just"/>
            <a:r>
              <a:rPr lang="en-US" dirty="0">
                <a:solidFill>
                  <a:schemeClr val="tx2"/>
                </a:solidFill>
              </a:rPr>
              <a:t> </a:t>
            </a:r>
            <a:r>
              <a:rPr lang="en-US" dirty="0" smtClean="0">
                <a:solidFill>
                  <a:schemeClr val="tx2"/>
                </a:solidFill>
              </a:rPr>
              <a:t>      </a:t>
            </a:r>
            <a:r>
              <a:rPr lang="en-US" b="1" i="1" dirty="0" smtClean="0">
                <a:solidFill>
                  <a:schemeClr val="tx2"/>
                </a:solidFill>
              </a:rPr>
              <a:t>Safety Tip: Review the most recent incidents; look for contributing   	factors and root causes with recommendations i.e. corrective actions </a:t>
            </a:r>
            <a:r>
              <a:rPr lang="en-US" dirty="0" smtClean="0">
                <a:solidFill>
                  <a:schemeClr val="tx2"/>
                </a:solidFill>
              </a:rPr>
              <a:t> </a:t>
            </a:r>
          </a:p>
          <a:p>
            <a:pPr algn="just"/>
            <a:r>
              <a:rPr lang="en-US" dirty="0">
                <a:solidFill>
                  <a:schemeClr val="tx2"/>
                </a:solidFill>
              </a:rPr>
              <a:t> </a:t>
            </a:r>
            <a:r>
              <a:rPr lang="en-US" dirty="0" smtClean="0">
                <a:solidFill>
                  <a:schemeClr val="tx2"/>
                </a:solidFill>
              </a:rPr>
              <a:t>     </a:t>
            </a:r>
          </a:p>
        </p:txBody>
      </p:sp>
    </p:spTree>
    <p:extLst>
      <p:ext uri="{BB962C8B-B14F-4D97-AF65-F5344CB8AC3E}">
        <p14:creationId xmlns:p14="http://schemas.microsoft.com/office/powerpoint/2010/main" val="1371402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Safety Committees: What’s On Your Agenda? </a:t>
            </a:r>
          </a:p>
        </p:txBody>
      </p:sp>
      <p:sp>
        <p:nvSpPr>
          <p:cNvPr id="3" name="Content Placeholder 2"/>
          <p:cNvSpPr>
            <a:spLocks noGrp="1"/>
          </p:cNvSpPr>
          <p:nvPr>
            <p:ph idx="1"/>
          </p:nvPr>
        </p:nvSpPr>
        <p:spPr>
          <a:xfrm>
            <a:off x="369455" y="1600200"/>
            <a:ext cx="8317345" cy="4525963"/>
          </a:xfrm>
        </p:spPr>
        <p:txBody>
          <a:bodyPr/>
          <a:lstStyle/>
          <a:p>
            <a:pPr marL="274320" indent="-457200">
              <a:buAutoNum type="arabicPeriod" startAt="6"/>
            </a:pPr>
            <a:r>
              <a:rPr lang="en-US" sz="1800" dirty="0" smtClean="0">
                <a:solidFill>
                  <a:schemeClr val="tx2"/>
                </a:solidFill>
              </a:rPr>
              <a:t>New Business with Review of Latest J.A. Montgomery Loss Control Report</a:t>
            </a:r>
          </a:p>
          <a:p>
            <a:pPr marL="274320" indent="-457200">
              <a:buNone/>
            </a:pPr>
            <a:r>
              <a:rPr lang="en-US" sz="1800" dirty="0">
                <a:solidFill>
                  <a:schemeClr val="tx2"/>
                </a:solidFill>
              </a:rPr>
              <a:t> </a:t>
            </a:r>
            <a:r>
              <a:rPr lang="en-US" sz="1800" dirty="0" smtClean="0">
                <a:solidFill>
                  <a:schemeClr val="tx2"/>
                </a:solidFill>
              </a:rPr>
              <a:t>      </a:t>
            </a:r>
            <a:r>
              <a:rPr lang="en-US" sz="1800" b="1" i="1" dirty="0" smtClean="0">
                <a:solidFill>
                  <a:schemeClr val="tx2"/>
                </a:solidFill>
              </a:rPr>
              <a:t>Safety Tip: Each member gives a short overview of their department </a:t>
            </a:r>
          </a:p>
          <a:p>
            <a:pPr marL="274320" indent="-457200">
              <a:buNone/>
            </a:pPr>
            <a:r>
              <a:rPr lang="en-US" sz="1800" b="1" i="1" dirty="0">
                <a:solidFill>
                  <a:schemeClr val="tx2"/>
                </a:solidFill>
              </a:rPr>
              <a:t> </a:t>
            </a:r>
            <a:r>
              <a:rPr lang="en-US" sz="1800" b="1" i="1" dirty="0" smtClean="0">
                <a:solidFill>
                  <a:schemeClr val="tx2"/>
                </a:solidFill>
              </a:rPr>
              <a:t>      i.e. Fire, Police, Public Works, etc.</a:t>
            </a:r>
          </a:p>
          <a:p>
            <a:pPr marL="274320" indent="-457200">
              <a:buNone/>
            </a:pPr>
            <a:endParaRPr lang="en-US" sz="1800" b="1" i="1" dirty="0">
              <a:solidFill>
                <a:schemeClr val="tx2"/>
              </a:solidFill>
            </a:endParaRPr>
          </a:p>
          <a:p>
            <a:pPr marL="274320" indent="-457200">
              <a:buAutoNum type="arabicPeriod" startAt="7"/>
            </a:pPr>
            <a:r>
              <a:rPr lang="en-US" sz="1800" dirty="0" smtClean="0">
                <a:solidFill>
                  <a:schemeClr val="tx2"/>
                </a:solidFill>
              </a:rPr>
              <a:t>Training </a:t>
            </a:r>
          </a:p>
          <a:p>
            <a:pPr marL="274320" indent="-457200">
              <a:buAutoNum type="arabicPeriod" startAt="7"/>
            </a:pPr>
            <a:endParaRPr lang="en-US" sz="1800" dirty="0">
              <a:solidFill>
                <a:schemeClr val="tx2"/>
              </a:solidFill>
            </a:endParaRPr>
          </a:p>
          <a:p>
            <a:pPr marL="274320" indent="-457200">
              <a:buAutoNum type="arabicPeriod" startAt="7"/>
            </a:pPr>
            <a:r>
              <a:rPr lang="en-US" sz="1800" dirty="0" smtClean="0">
                <a:solidFill>
                  <a:schemeClr val="tx2"/>
                </a:solidFill>
              </a:rPr>
              <a:t>Adjournment </a:t>
            </a:r>
          </a:p>
          <a:p>
            <a:pPr marL="274320" indent="-457200">
              <a:buAutoNum type="arabicPeriod" startAt="7"/>
            </a:pPr>
            <a:endParaRPr lang="en-US" sz="1800" dirty="0">
              <a:solidFill>
                <a:schemeClr val="tx2"/>
              </a:solidFill>
            </a:endParaRPr>
          </a:p>
          <a:p>
            <a:pPr marL="0" indent="0" algn="ctr">
              <a:buNone/>
            </a:pPr>
            <a:r>
              <a:rPr lang="en-US" b="1" i="1" dirty="0" smtClean="0">
                <a:solidFill>
                  <a:srgbClr val="FF0000"/>
                </a:solidFill>
              </a:rPr>
              <a:t>Customize Your </a:t>
            </a:r>
            <a:r>
              <a:rPr lang="en-US" b="1" i="1" dirty="0" smtClean="0">
                <a:solidFill>
                  <a:schemeClr val="tx2"/>
                </a:solidFill>
              </a:rPr>
              <a:t> </a:t>
            </a:r>
            <a:r>
              <a:rPr lang="en-US" b="1" i="1" dirty="0" smtClean="0">
                <a:solidFill>
                  <a:srgbClr val="FF0000"/>
                </a:solidFill>
              </a:rPr>
              <a:t>Agenda to What Works Best for You! </a:t>
            </a:r>
            <a:endParaRPr lang="en-US" b="1" i="1" dirty="0">
              <a:solidFill>
                <a:schemeClr val="tx2"/>
              </a:solidFill>
            </a:endParaRPr>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16</a:t>
            </a:fld>
            <a:endParaRPr lang="en-US"/>
          </a:p>
        </p:txBody>
      </p:sp>
    </p:spTree>
    <p:extLst>
      <p:ext uri="{BB962C8B-B14F-4D97-AF65-F5344CB8AC3E}">
        <p14:creationId xmlns:p14="http://schemas.microsoft.com/office/powerpoint/2010/main" val="2037859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 to Worker: Let’s Talk Safety! </a:t>
            </a:r>
            <a:endParaRPr lang="en-US" dirty="0"/>
          </a:p>
        </p:txBody>
      </p:sp>
      <p:sp>
        <p:nvSpPr>
          <p:cNvPr id="3" name="Slide Number Placeholder 2"/>
          <p:cNvSpPr>
            <a:spLocks noGrp="1"/>
          </p:cNvSpPr>
          <p:nvPr>
            <p:ph type="sldNum" sz="quarter" idx="10"/>
          </p:nvPr>
        </p:nvSpPr>
        <p:spPr/>
        <p:txBody>
          <a:bodyPr/>
          <a:lstStyle/>
          <a:p>
            <a:pPr>
              <a:defRPr/>
            </a:pPr>
            <a:fld id="{0B6A7B78-19C1-4C11-B858-6B75E2EF8BCC}" type="slidenum">
              <a:rPr lang="en-US" smtClean="0"/>
              <a:pPr>
                <a:defRPr/>
              </a:pPr>
              <a:t>17</a:t>
            </a:fld>
            <a:endParaRPr lang="en-US"/>
          </a:p>
        </p:txBody>
      </p:sp>
      <p:sp>
        <p:nvSpPr>
          <p:cNvPr id="4" name="TextBox 3"/>
          <p:cNvSpPr txBox="1"/>
          <p:nvPr/>
        </p:nvSpPr>
        <p:spPr>
          <a:xfrm>
            <a:off x="457198" y="1447800"/>
            <a:ext cx="8313739" cy="5016758"/>
          </a:xfrm>
          <a:prstGeom prst="rect">
            <a:avLst/>
          </a:prstGeom>
          <a:noFill/>
        </p:spPr>
        <p:txBody>
          <a:bodyPr wrap="square" rtlCol="0">
            <a:spAutoFit/>
          </a:bodyPr>
          <a:lstStyle/>
          <a:p>
            <a:pPr algn="ctr"/>
            <a:r>
              <a:rPr lang="en-US" sz="2000" b="1" dirty="0" smtClean="0">
                <a:solidFill>
                  <a:schemeClr val="tx2"/>
                </a:solidFill>
              </a:rPr>
              <a:t>Constructive Worker to Worker Safety Talk Improves Safety!</a:t>
            </a:r>
          </a:p>
          <a:p>
            <a:pPr algn="ctr"/>
            <a:endParaRPr lang="en-US" sz="2000" dirty="0">
              <a:solidFill>
                <a:schemeClr val="tx2"/>
              </a:solidFill>
            </a:endParaRPr>
          </a:p>
          <a:p>
            <a:pPr algn="ctr"/>
            <a:r>
              <a:rPr lang="en-US" sz="2000" dirty="0" smtClean="0">
                <a:solidFill>
                  <a:schemeClr val="tx2"/>
                </a:solidFill>
              </a:rPr>
              <a:t>Recognize the Real World Obstacles: Talking about Safety Is Difficult, We Don’t’ Know How to Do It Well and We Feel Uncomfortable Doing it! </a:t>
            </a:r>
          </a:p>
          <a:p>
            <a:pPr algn="ctr"/>
            <a:endParaRPr lang="en-US" sz="2000" dirty="0">
              <a:solidFill>
                <a:schemeClr val="tx2"/>
              </a:solidFill>
            </a:endParaRPr>
          </a:p>
          <a:p>
            <a:pPr algn="ctr"/>
            <a:r>
              <a:rPr lang="en-US" sz="2000" b="1" i="1" dirty="0" smtClean="0">
                <a:solidFill>
                  <a:schemeClr val="tx2"/>
                </a:solidFill>
              </a:rPr>
              <a:t>Safety Reminder:  When We See At-Risk Actions of Fellow Employees &amp;  We Don’t Speak Up, </a:t>
            </a:r>
            <a:r>
              <a:rPr lang="en-US" sz="2000" b="1" i="1" dirty="0" smtClean="0">
                <a:solidFill>
                  <a:srgbClr val="FF0000"/>
                </a:solidFill>
              </a:rPr>
              <a:t>We Destroy the Value of Safety!</a:t>
            </a:r>
          </a:p>
          <a:p>
            <a:pPr algn="just"/>
            <a:endParaRPr lang="en-US" sz="2000" dirty="0" smtClean="0">
              <a:solidFill>
                <a:schemeClr val="tx2"/>
              </a:solidFill>
            </a:endParaRPr>
          </a:p>
          <a:p>
            <a:pPr algn="ctr"/>
            <a:r>
              <a:rPr lang="en-US" sz="2000" b="1" dirty="0" smtClean="0">
                <a:solidFill>
                  <a:schemeClr val="tx2"/>
                </a:solidFill>
              </a:rPr>
              <a:t>Recognize &amp; Take Advantage of Every Opportunity to Talk Safety! </a:t>
            </a:r>
          </a:p>
          <a:p>
            <a:pPr algn="ctr"/>
            <a:endParaRPr lang="en-US" sz="2000" b="1" dirty="0">
              <a:solidFill>
                <a:schemeClr val="tx2"/>
              </a:solidFill>
            </a:endParaRPr>
          </a:p>
          <a:p>
            <a:pPr algn="ctr"/>
            <a:r>
              <a:rPr lang="en-US" sz="2000" b="1" dirty="0" smtClean="0">
                <a:solidFill>
                  <a:schemeClr val="tx2"/>
                </a:solidFill>
              </a:rPr>
              <a:t>Willingness to Listen and Respond!</a:t>
            </a:r>
          </a:p>
          <a:p>
            <a:pPr algn="ctr"/>
            <a:endParaRPr lang="en-US" sz="2000" b="1" dirty="0">
              <a:solidFill>
                <a:schemeClr val="tx2"/>
              </a:solidFill>
            </a:endParaRPr>
          </a:p>
          <a:p>
            <a:pPr algn="ctr"/>
            <a:r>
              <a:rPr lang="en-US" sz="2000" b="1" dirty="0" smtClean="0">
                <a:solidFill>
                  <a:schemeClr val="tx2"/>
                </a:solidFill>
              </a:rPr>
              <a:t>Give and Accept Safety Feedback!   </a:t>
            </a:r>
          </a:p>
          <a:p>
            <a:pPr algn="ctr"/>
            <a:endParaRPr lang="en-US" sz="2000" b="1" i="1" dirty="0">
              <a:solidFill>
                <a:srgbClr val="FF0000"/>
              </a:solidFill>
            </a:endParaRPr>
          </a:p>
          <a:p>
            <a:pPr algn="ctr"/>
            <a:endParaRPr lang="en-US" sz="2000" b="1" i="1" dirty="0" smtClean="0">
              <a:solidFill>
                <a:srgbClr val="FF0000"/>
              </a:solidFill>
            </a:endParaRPr>
          </a:p>
          <a:p>
            <a:pPr algn="ctr"/>
            <a:r>
              <a:rPr lang="en-US" sz="2000" b="1" i="1" dirty="0" smtClean="0">
                <a:solidFill>
                  <a:srgbClr val="FF0000"/>
                </a:solidFill>
              </a:rPr>
              <a:t> </a:t>
            </a:r>
            <a:endParaRPr lang="en-US" sz="2000" b="1" i="1" dirty="0">
              <a:solidFill>
                <a:schemeClr val="tx2"/>
              </a:solidFill>
            </a:endParaRPr>
          </a:p>
        </p:txBody>
      </p:sp>
    </p:spTree>
    <p:extLst>
      <p:ext uri="{BB962C8B-B14F-4D97-AF65-F5344CB8AC3E}">
        <p14:creationId xmlns:p14="http://schemas.microsoft.com/office/powerpoint/2010/main" val="34566142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313739" cy="1074737"/>
          </a:xfrm>
        </p:spPr>
        <p:txBody>
          <a:bodyPr/>
          <a:lstStyle/>
          <a:p>
            <a:r>
              <a:rPr lang="en-US" dirty="0"/>
              <a:t>Worker to Worker: Let’s Talk Safety! </a:t>
            </a:r>
          </a:p>
        </p:txBody>
      </p:sp>
      <p:sp>
        <p:nvSpPr>
          <p:cNvPr id="3" name="Slide Number Placeholder 2"/>
          <p:cNvSpPr>
            <a:spLocks noGrp="1"/>
          </p:cNvSpPr>
          <p:nvPr>
            <p:ph type="sldNum" sz="quarter" idx="10"/>
          </p:nvPr>
        </p:nvSpPr>
        <p:spPr/>
        <p:txBody>
          <a:bodyPr/>
          <a:lstStyle/>
          <a:p>
            <a:pPr>
              <a:defRPr/>
            </a:pPr>
            <a:fld id="{0B6A7B78-19C1-4C11-B858-6B75E2EF8BCC}" type="slidenum">
              <a:rPr lang="en-US" smtClean="0"/>
              <a:pPr>
                <a:defRPr/>
              </a:pPr>
              <a:t>18</a:t>
            </a:fld>
            <a:endParaRPr lang="en-US"/>
          </a:p>
        </p:txBody>
      </p:sp>
      <p:sp>
        <p:nvSpPr>
          <p:cNvPr id="5" name="TextBox 4"/>
          <p:cNvSpPr txBox="1"/>
          <p:nvPr/>
        </p:nvSpPr>
        <p:spPr>
          <a:xfrm>
            <a:off x="295565" y="1377084"/>
            <a:ext cx="8475374" cy="8402300"/>
          </a:xfrm>
          <a:prstGeom prst="rect">
            <a:avLst/>
          </a:prstGeom>
          <a:noFill/>
        </p:spPr>
        <p:txBody>
          <a:bodyPr wrap="square" rtlCol="0">
            <a:spAutoFit/>
          </a:bodyPr>
          <a:lstStyle/>
          <a:p>
            <a:pPr algn="ctr"/>
            <a:r>
              <a:rPr lang="en-US" sz="2200" b="1" dirty="0" smtClean="0">
                <a:solidFill>
                  <a:schemeClr val="tx2"/>
                </a:solidFill>
              </a:rPr>
              <a:t>How to Tips to Talk Safety Worker to Worker   </a:t>
            </a:r>
          </a:p>
          <a:p>
            <a:pPr algn="just"/>
            <a:endParaRPr lang="en-US" b="1" dirty="0" smtClean="0">
              <a:solidFill>
                <a:schemeClr val="tx2"/>
              </a:solidFill>
            </a:endParaRPr>
          </a:p>
          <a:p>
            <a:pPr algn="ctr"/>
            <a:r>
              <a:rPr lang="en-US" b="1" dirty="0" smtClean="0">
                <a:solidFill>
                  <a:schemeClr val="tx2"/>
                </a:solidFill>
              </a:rPr>
              <a:t>Focus on Problem Solving and the Positive Outcomes of Talking Safety!</a:t>
            </a:r>
          </a:p>
          <a:p>
            <a:pPr algn="ctr"/>
            <a:endParaRPr lang="en-US" b="1" dirty="0">
              <a:solidFill>
                <a:schemeClr val="tx2"/>
              </a:solidFill>
            </a:endParaRPr>
          </a:p>
          <a:p>
            <a:pPr algn="ctr"/>
            <a:r>
              <a:rPr lang="en-US" b="1" dirty="0" smtClean="0">
                <a:solidFill>
                  <a:schemeClr val="tx2"/>
                </a:solidFill>
              </a:rPr>
              <a:t>Focus on Actions or Situation, Not the Individual!  </a:t>
            </a:r>
          </a:p>
          <a:p>
            <a:pPr algn="ctr"/>
            <a:endParaRPr lang="en-US" b="1" dirty="0">
              <a:solidFill>
                <a:schemeClr val="tx2"/>
              </a:solidFill>
            </a:endParaRPr>
          </a:p>
          <a:p>
            <a:pPr algn="ctr"/>
            <a:r>
              <a:rPr lang="en-US" b="1" dirty="0" smtClean="0">
                <a:solidFill>
                  <a:schemeClr val="tx2"/>
                </a:solidFill>
              </a:rPr>
              <a:t>Start with the Positive; </a:t>
            </a:r>
            <a:r>
              <a:rPr lang="en-US" b="1" dirty="0" smtClean="0">
                <a:solidFill>
                  <a:srgbClr val="FF0000"/>
                </a:solidFill>
              </a:rPr>
              <a:t>“I know you have done the job before, but I see an  at-risk action and I want to point it out; I don’t want to see you get hurt”</a:t>
            </a:r>
          </a:p>
          <a:p>
            <a:pPr algn="ctr"/>
            <a:endParaRPr lang="en-US" b="1" dirty="0">
              <a:solidFill>
                <a:srgbClr val="FF0000"/>
              </a:solidFill>
            </a:endParaRPr>
          </a:p>
          <a:p>
            <a:pPr algn="ctr"/>
            <a:r>
              <a:rPr lang="en-US" b="1" dirty="0" smtClean="0">
                <a:solidFill>
                  <a:schemeClr val="tx2"/>
                </a:solidFill>
              </a:rPr>
              <a:t>Describe</a:t>
            </a:r>
            <a:r>
              <a:rPr lang="en-US" b="1" dirty="0" smtClean="0">
                <a:solidFill>
                  <a:srgbClr val="002060"/>
                </a:solidFill>
              </a:rPr>
              <a:t> What You See; </a:t>
            </a:r>
            <a:r>
              <a:rPr lang="en-US" b="1" dirty="0" smtClean="0">
                <a:solidFill>
                  <a:srgbClr val="FF0000"/>
                </a:solidFill>
              </a:rPr>
              <a:t>“The motor isn’t locked out and the job you are doing puts your hands in the line of fire” </a:t>
            </a:r>
          </a:p>
          <a:p>
            <a:pPr algn="ctr"/>
            <a:endParaRPr lang="en-US" b="1" dirty="0">
              <a:solidFill>
                <a:srgbClr val="FF0000"/>
              </a:solidFill>
            </a:endParaRPr>
          </a:p>
          <a:p>
            <a:pPr algn="ctr"/>
            <a:r>
              <a:rPr lang="en-US" b="1" dirty="0" smtClean="0">
                <a:solidFill>
                  <a:srgbClr val="002060"/>
                </a:solidFill>
              </a:rPr>
              <a:t>Listen for a Response or Ask for a Response; “</a:t>
            </a:r>
            <a:r>
              <a:rPr lang="en-US" b="1" dirty="0" smtClean="0">
                <a:solidFill>
                  <a:srgbClr val="FF0000"/>
                </a:solidFill>
              </a:rPr>
              <a:t>That’s how I see it, what about you?”</a:t>
            </a:r>
          </a:p>
          <a:p>
            <a:pPr algn="ctr"/>
            <a:endParaRPr lang="en-US" b="1" dirty="0">
              <a:solidFill>
                <a:srgbClr val="FF0000"/>
              </a:solidFill>
            </a:endParaRPr>
          </a:p>
          <a:p>
            <a:pPr algn="ctr"/>
            <a:r>
              <a:rPr lang="en-US" b="1" dirty="0" smtClean="0">
                <a:solidFill>
                  <a:srgbClr val="002060"/>
                </a:solidFill>
              </a:rPr>
              <a:t>Discuss the Actions or Situation to Agree on Safety Actions; </a:t>
            </a:r>
            <a:r>
              <a:rPr lang="en-US" b="1" dirty="0" smtClean="0">
                <a:solidFill>
                  <a:srgbClr val="FF0000"/>
                </a:solidFill>
              </a:rPr>
              <a:t>“You’re right, locking out the motor is the best way for me not get hurt!”</a:t>
            </a:r>
            <a:endParaRPr lang="en-US" b="1" dirty="0">
              <a:solidFill>
                <a:schemeClr val="tx2"/>
              </a:solidFill>
            </a:endParaRPr>
          </a:p>
          <a:p>
            <a:pPr algn="ctr"/>
            <a:endParaRPr lang="en-US" b="1" dirty="0" smtClean="0">
              <a:solidFill>
                <a:schemeClr val="tx2"/>
              </a:solidFill>
            </a:endParaRPr>
          </a:p>
          <a:p>
            <a:pPr algn="ctr"/>
            <a:endParaRPr lang="en-US" b="1" dirty="0">
              <a:solidFill>
                <a:schemeClr val="tx2"/>
              </a:solidFill>
            </a:endParaRPr>
          </a:p>
          <a:p>
            <a:pPr algn="ctr"/>
            <a:endParaRPr lang="en-US" b="1" dirty="0" smtClean="0">
              <a:solidFill>
                <a:schemeClr val="tx2"/>
              </a:solidFill>
            </a:endParaRPr>
          </a:p>
          <a:p>
            <a:pPr algn="ctr"/>
            <a:endParaRPr lang="en-US" b="1" dirty="0">
              <a:solidFill>
                <a:schemeClr val="tx2"/>
              </a:solidFill>
            </a:endParaRPr>
          </a:p>
          <a:p>
            <a:pPr algn="ctr"/>
            <a:endParaRPr lang="en-US" b="1" dirty="0" smtClean="0">
              <a:solidFill>
                <a:schemeClr val="tx2"/>
              </a:solidFill>
            </a:endParaRPr>
          </a:p>
          <a:p>
            <a:pPr algn="ctr"/>
            <a:endParaRPr lang="en-US" b="1" dirty="0">
              <a:solidFill>
                <a:schemeClr val="tx2"/>
              </a:solidFill>
            </a:endParaRPr>
          </a:p>
          <a:p>
            <a:pPr algn="ctr"/>
            <a:endParaRPr lang="en-US" b="1" dirty="0" smtClean="0">
              <a:solidFill>
                <a:schemeClr val="tx2"/>
              </a:solidFill>
            </a:endParaRPr>
          </a:p>
          <a:p>
            <a:pPr algn="ctr"/>
            <a:endParaRPr lang="en-US" b="1" dirty="0">
              <a:solidFill>
                <a:schemeClr val="tx2"/>
              </a:solidFill>
            </a:endParaRPr>
          </a:p>
          <a:p>
            <a:pPr algn="ctr"/>
            <a:endParaRPr lang="en-US" b="1" dirty="0" smtClean="0">
              <a:solidFill>
                <a:schemeClr val="tx2"/>
              </a:solidFill>
            </a:endParaRPr>
          </a:p>
          <a:p>
            <a:pPr algn="ctr"/>
            <a:endParaRPr lang="en-US" b="1" dirty="0">
              <a:solidFill>
                <a:schemeClr val="tx2"/>
              </a:solidFill>
            </a:endParaRPr>
          </a:p>
          <a:p>
            <a:pPr algn="ctr"/>
            <a:endParaRPr lang="en-US" b="1" dirty="0" smtClean="0">
              <a:solidFill>
                <a:schemeClr val="tx2"/>
              </a:solidFill>
            </a:endParaRPr>
          </a:p>
          <a:p>
            <a:pPr algn="ctr"/>
            <a:endParaRPr lang="en-US" b="1" dirty="0">
              <a:solidFill>
                <a:schemeClr val="tx2"/>
              </a:solidFill>
            </a:endParaRPr>
          </a:p>
          <a:p>
            <a:pPr algn="ctr"/>
            <a:r>
              <a:rPr lang="en-US" b="1" dirty="0" smtClean="0">
                <a:solidFill>
                  <a:schemeClr val="tx2"/>
                </a:solidFill>
              </a:rPr>
              <a:t> </a:t>
            </a:r>
            <a:endParaRPr lang="en-US" b="1" dirty="0">
              <a:solidFill>
                <a:schemeClr val="tx2"/>
              </a:solidFill>
            </a:endParaRPr>
          </a:p>
        </p:txBody>
      </p:sp>
    </p:spTree>
    <p:extLst>
      <p:ext uri="{BB962C8B-B14F-4D97-AF65-F5344CB8AC3E}">
        <p14:creationId xmlns:p14="http://schemas.microsoft.com/office/powerpoint/2010/main" val="351196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Worker to Worker: Let’s Talk Safety! </a:t>
            </a:r>
          </a:p>
        </p:txBody>
      </p:sp>
      <p:sp>
        <p:nvSpPr>
          <p:cNvPr id="3" name="Slide Number Placeholder 2"/>
          <p:cNvSpPr>
            <a:spLocks noGrp="1"/>
          </p:cNvSpPr>
          <p:nvPr>
            <p:ph type="sldNum" sz="quarter" idx="10"/>
          </p:nvPr>
        </p:nvSpPr>
        <p:spPr/>
        <p:txBody>
          <a:bodyPr/>
          <a:lstStyle/>
          <a:p>
            <a:pPr>
              <a:defRPr/>
            </a:pPr>
            <a:fld id="{0B6A7B78-19C1-4C11-B858-6B75E2EF8BCC}" type="slidenum">
              <a:rPr lang="en-US" smtClean="0"/>
              <a:pPr>
                <a:defRPr/>
              </a:pPr>
              <a:t>19</a:t>
            </a:fld>
            <a:endParaRPr lang="en-US"/>
          </a:p>
        </p:txBody>
      </p:sp>
      <p:sp>
        <p:nvSpPr>
          <p:cNvPr id="4" name="TextBox 3"/>
          <p:cNvSpPr txBox="1"/>
          <p:nvPr/>
        </p:nvSpPr>
        <p:spPr>
          <a:xfrm>
            <a:off x="457198" y="1368425"/>
            <a:ext cx="8313739" cy="400110"/>
          </a:xfrm>
          <a:prstGeom prst="rect">
            <a:avLst/>
          </a:prstGeom>
          <a:noFill/>
        </p:spPr>
        <p:txBody>
          <a:bodyPr wrap="square" rtlCol="0">
            <a:spAutoFit/>
          </a:bodyPr>
          <a:lstStyle/>
          <a:p>
            <a:pPr lvl="0" algn="ctr"/>
            <a:endParaRPr lang="en-US" sz="2000" dirty="0">
              <a:solidFill>
                <a:schemeClr val="tx2"/>
              </a:solidFill>
            </a:endParaRPr>
          </a:p>
        </p:txBody>
      </p:sp>
      <p:sp>
        <p:nvSpPr>
          <p:cNvPr id="6" name="TextBox 5"/>
          <p:cNvSpPr txBox="1"/>
          <p:nvPr/>
        </p:nvSpPr>
        <p:spPr>
          <a:xfrm>
            <a:off x="321013" y="1381237"/>
            <a:ext cx="8449925" cy="4247317"/>
          </a:xfrm>
          <a:prstGeom prst="rect">
            <a:avLst/>
          </a:prstGeom>
          <a:noFill/>
        </p:spPr>
        <p:txBody>
          <a:bodyPr wrap="square" rtlCol="0">
            <a:spAutoFit/>
          </a:bodyPr>
          <a:lstStyle/>
          <a:p>
            <a:pPr algn="ctr"/>
            <a:endParaRPr lang="en-US" b="1" dirty="0" smtClean="0">
              <a:solidFill>
                <a:schemeClr val="tx2"/>
              </a:solidFill>
            </a:endParaRPr>
          </a:p>
          <a:p>
            <a:pPr algn="ctr"/>
            <a:endParaRPr lang="en-US" b="1" dirty="0" smtClean="0">
              <a:solidFill>
                <a:schemeClr val="tx2"/>
              </a:solidFill>
            </a:endParaRPr>
          </a:p>
          <a:p>
            <a:pPr algn="ctr"/>
            <a:r>
              <a:rPr lang="en-US" b="1" dirty="0" smtClean="0">
                <a:solidFill>
                  <a:schemeClr val="tx2"/>
                </a:solidFill>
              </a:rPr>
              <a:t>What If The Person Gets Angry or Upset? </a:t>
            </a:r>
            <a:r>
              <a:rPr lang="en-US" b="1" dirty="0" smtClean="0">
                <a:solidFill>
                  <a:srgbClr val="FF0000"/>
                </a:solidFill>
              </a:rPr>
              <a:t>Stay Calm and Focus on Safety; Don’t Give Up and Allow the At-Risk Action to Continue! </a:t>
            </a:r>
          </a:p>
          <a:p>
            <a:pPr algn="ctr"/>
            <a:endParaRPr lang="en-US" b="1" dirty="0">
              <a:solidFill>
                <a:srgbClr val="FF0000"/>
              </a:solidFill>
            </a:endParaRPr>
          </a:p>
          <a:p>
            <a:pPr algn="ctr"/>
            <a:r>
              <a:rPr lang="en-US" b="1" dirty="0" smtClean="0">
                <a:solidFill>
                  <a:srgbClr val="002060"/>
                </a:solidFill>
              </a:rPr>
              <a:t>Remember, Not Everyone Will Approach Us in the Best Way When Talking Safety! </a:t>
            </a:r>
            <a:r>
              <a:rPr lang="en-US" b="1" dirty="0" smtClean="0">
                <a:solidFill>
                  <a:srgbClr val="FF0000"/>
                </a:solidFill>
              </a:rPr>
              <a:t>Be Sure to Look Past How the Person Talks to You and Focus on Safety and Not the Personality of Your Fellow Employee! </a:t>
            </a:r>
          </a:p>
          <a:p>
            <a:pPr algn="ctr"/>
            <a:endParaRPr lang="en-US" b="1" dirty="0">
              <a:solidFill>
                <a:srgbClr val="FF0000"/>
              </a:solidFill>
            </a:endParaRPr>
          </a:p>
          <a:p>
            <a:pPr algn="ctr"/>
            <a:r>
              <a:rPr lang="en-US" b="1" dirty="0" smtClean="0">
                <a:solidFill>
                  <a:srgbClr val="002060"/>
                </a:solidFill>
              </a:rPr>
              <a:t>Don’t Prejudge Your Fellow Employee’s Unwillingness for Constructive Safety Talk! </a:t>
            </a:r>
            <a:r>
              <a:rPr lang="en-US" b="1" dirty="0" smtClean="0">
                <a:solidFill>
                  <a:srgbClr val="FF0000"/>
                </a:solidFill>
              </a:rPr>
              <a:t>We Can’t Allow an At-Risk Action to Continue Based on How The Other Person May Respond! </a:t>
            </a:r>
            <a:endParaRPr lang="en-US" b="1" dirty="0">
              <a:solidFill>
                <a:srgbClr val="FF0000"/>
              </a:solidFill>
            </a:endParaRPr>
          </a:p>
          <a:p>
            <a:pPr algn="ctr"/>
            <a:endParaRPr lang="en-US" b="1" dirty="0" smtClean="0">
              <a:solidFill>
                <a:srgbClr val="FF0000"/>
              </a:solidFill>
            </a:endParaRPr>
          </a:p>
          <a:p>
            <a:pPr algn="ctr"/>
            <a:endParaRPr lang="en-US" b="1" dirty="0">
              <a:solidFill>
                <a:srgbClr val="FF0000"/>
              </a:solidFill>
            </a:endParaRPr>
          </a:p>
          <a:p>
            <a:pPr algn="ctr"/>
            <a:endParaRPr lang="en-US" dirty="0"/>
          </a:p>
        </p:txBody>
      </p:sp>
    </p:spTree>
    <p:extLst>
      <p:ext uri="{BB962C8B-B14F-4D97-AF65-F5344CB8AC3E}">
        <p14:creationId xmlns:p14="http://schemas.microsoft.com/office/powerpoint/2010/main" val="28466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4"/>
          <p:cNvSpPr>
            <a:spLocks noGrp="1"/>
          </p:cNvSpPr>
          <p:nvPr>
            <p:ph type="title"/>
          </p:nvPr>
        </p:nvSpPr>
        <p:spPr>
          <a:xfrm>
            <a:off x="457200" y="274638"/>
            <a:ext cx="7980363" cy="1074737"/>
          </a:xfrm>
        </p:spPr>
        <p:txBody>
          <a:bodyPr/>
          <a:lstStyle/>
          <a:p>
            <a:r>
              <a:rPr lang="en-US" sz="2800" dirty="0" smtClean="0">
                <a:latin typeface="Arial" charset="0"/>
                <a:ea typeface="ＭＳ Ｐゴシック" pitchFamily="81" charset="-128"/>
                <a:cs typeface="Arial" charset="0"/>
              </a:rPr>
              <a:t>2017 Safety Coordinators’ Roundtable</a:t>
            </a:r>
          </a:p>
        </p:txBody>
      </p:sp>
      <p:sp>
        <p:nvSpPr>
          <p:cNvPr id="8195" name="Content Placeholder 25"/>
          <p:cNvSpPr>
            <a:spLocks noGrp="1"/>
          </p:cNvSpPr>
          <p:nvPr>
            <p:ph idx="1"/>
          </p:nvPr>
        </p:nvSpPr>
        <p:spPr/>
        <p:txBody>
          <a:bodyPr/>
          <a:lstStyle/>
          <a:p>
            <a:pPr>
              <a:buFont typeface="Arial" panose="020B0604020202020204" pitchFamily="34" charset="0"/>
              <a:buChar char="•"/>
            </a:pPr>
            <a:r>
              <a:rPr lang="en-US" sz="2000" b="1" dirty="0" smtClean="0">
                <a:solidFill>
                  <a:srgbClr val="002060"/>
                </a:solidFill>
                <a:latin typeface="Arial" charset="0"/>
                <a:ea typeface="ＭＳ Ｐゴシック" pitchFamily="81" charset="-128"/>
                <a:cs typeface="Arial" charset="0"/>
              </a:rPr>
              <a:t>2016 Safety Incentive Awards</a:t>
            </a:r>
          </a:p>
          <a:p>
            <a:pPr>
              <a:buFont typeface="Arial" panose="020B0604020202020204" pitchFamily="34" charset="0"/>
              <a:buChar char="•"/>
            </a:pPr>
            <a:r>
              <a:rPr lang="en-US" sz="2000" b="1" dirty="0" smtClean="0">
                <a:solidFill>
                  <a:srgbClr val="002060"/>
                </a:solidFill>
                <a:latin typeface="Arial" charset="0"/>
                <a:ea typeface="ＭＳ Ｐゴシック" pitchFamily="81" charset="-128"/>
                <a:cs typeface="Arial" charset="0"/>
              </a:rPr>
              <a:t>New Safety Coordinators</a:t>
            </a:r>
          </a:p>
          <a:p>
            <a:pPr>
              <a:buFont typeface="Arial" panose="020B0604020202020204" pitchFamily="34" charset="0"/>
              <a:buChar char="•"/>
            </a:pPr>
            <a:r>
              <a:rPr lang="en-US" sz="2000" b="1" dirty="0" smtClean="0">
                <a:solidFill>
                  <a:srgbClr val="002060"/>
                </a:solidFill>
                <a:latin typeface="Arial" charset="0"/>
                <a:ea typeface="ＭＳ Ｐゴシック" pitchFamily="81" charset="-128"/>
                <a:cs typeface="Arial" charset="0"/>
              </a:rPr>
              <a:t>Resources for Safety Coordinators </a:t>
            </a:r>
          </a:p>
          <a:p>
            <a:pPr lvl="1">
              <a:buFont typeface="Wingdings" panose="05000000000000000000" pitchFamily="2" charset="2"/>
              <a:buChar char="§"/>
            </a:pPr>
            <a:r>
              <a:rPr lang="en-US" sz="2000" b="1" dirty="0" smtClean="0">
                <a:solidFill>
                  <a:srgbClr val="002060"/>
                </a:solidFill>
                <a:latin typeface="Arial" charset="0"/>
                <a:ea typeface="ＭＳ Ｐゴシック" pitchFamily="81" charset="-128"/>
                <a:cs typeface="Arial" charset="0"/>
              </a:rPr>
              <a:t>Online Courses</a:t>
            </a:r>
          </a:p>
          <a:p>
            <a:pPr lvl="1">
              <a:buFont typeface="Wingdings" panose="05000000000000000000" pitchFamily="2" charset="2"/>
              <a:buChar char="§"/>
            </a:pPr>
            <a:r>
              <a:rPr lang="en-US" sz="2000" b="1" dirty="0" smtClean="0">
                <a:solidFill>
                  <a:srgbClr val="002060"/>
                </a:solidFill>
                <a:latin typeface="Arial" charset="0"/>
                <a:ea typeface="ＭＳ Ｐゴシック" pitchFamily="81" charset="-128"/>
                <a:cs typeface="Arial" charset="0"/>
              </a:rPr>
              <a:t>Regional Trainings </a:t>
            </a:r>
          </a:p>
          <a:p>
            <a:pPr lvl="1">
              <a:buFont typeface="Wingdings" panose="05000000000000000000" pitchFamily="2" charset="2"/>
              <a:buChar char="§"/>
            </a:pPr>
            <a:r>
              <a:rPr lang="en-US" sz="2000" b="1" dirty="0" smtClean="0">
                <a:solidFill>
                  <a:srgbClr val="002060"/>
                </a:solidFill>
                <a:latin typeface="Arial" charset="0"/>
                <a:ea typeface="ＭＳ Ｐゴシック" pitchFamily="81" charset="-128"/>
                <a:cs typeface="Arial" charset="0"/>
              </a:rPr>
              <a:t>Best Practices</a:t>
            </a:r>
          </a:p>
          <a:p>
            <a:pPr>
              <a:buFont typeface="Arial" panose="020B0604020202020204" pitchFamily="34" charset="0"/>
              <a:buChar char="•"/>
            </a:pPr>
            <a:r>
              <a:rPr lang="en-US" sz="2000" b="1" dirty="0" smtClean="0">
                <a:solidFill>
                  <a:srgbClr val="002060"/>
                </a:solidFill>
                <a:latin typeface="Arial" charset="0"/>
                <a:ea typeface="ＭＳ Ｐゴシック" pitchFamily="81" charset="-128"/>
                <a:cs typeface="Arial" charset="0"/>
              </a:rPr>
              <a:t>Safety Committees: What’s On Your Agenda</a:t>
            </a:r>
          </a:p>
          <a:p>
            <a:pPr>
              <a:buFont typeface="Arial" panose="020B0604020202020204" pitchFamily="34" charset="0"/>
              <a:buChar char="•"/>
            </a:pPr>
            <a:r>
              <a:rPr lang="en-US" sz="2000" b="1" dirty="0" smtClean="0">
                <a:solidFill>
                  <a:srgbClr val="002060"/>
                </a:solidFill>
                <a:latin typeface="Arial" charset="0"/>
                <a:ea typeface="ＭＳ Ｐゴシック" pitchFamily="81" charset="-128"/>
                <a:cs typeface="Arial" charset="0"/>
              </a:rPr>
              <a:t>Worker to Worker Safety Talks </a:t>
            </a:r>
          </a:p>
          <a:p>
            <a:pPr>
              <a:buFont typeface="Arial" panose="020B0604020202020204" pitchFamily="34" charset="0"/>
              <a:buChar char="•"/>
            </a:pPr>
            <a:r>
              <a:rPr lang="en-US" sz="2000" b="1" dirty="0" smtClean="0">
                <a:solidFill>
                  <a:srgbClr val="002060"/>
                </a:solidFill>
                <a:latin typeface="Arial" charset="0"/>
                <a:ea typeface="ＭＳ Ｐゴシック" pitchFamily="81" charset="-128"/>
                <a:cs typeface="Arial" charset="0"/>
              </a:rPr>
              <a:t>PEOSH Inspections </a:t>
            </a:r>
          </a:p>
          <a:p>
            <a:pPr>
              <a:buFont typeface="Arial" panose="020B0604020202020204" pitchFamily="34" charset="0"/>
              <a:buChar char="•"/>
            </a:pPr>
            <a:endParaRPr lang="en-US" sz="2000" b="1" dirty="0" smtClean="0">
              <a:solidFill>
                <a:srgbClr val="002060"/>
              </a:solidFill>
              <a:latin typeface="Arial" charset="0"/>
              <a:ea typeface="ＭＳ Ｐゴシック" pitchFamily="81" charset="-128"/>
              <a:cs typeface="Arial" charset="0"/>
            </a:endParaRPr>
          </a:p>
          <a:p>
            <a:pPr>
              <a:buFont typeface="Arial" panose="020B0604020202020204" pitchFamily="34" charset="0"/>
              <a:buChar char="•"/>
            </a:pPr>
            <a:endParaRPr lang="en-US" sz="2000" b="1" dirty="0">
              <a:solidFill>
                <a:srgbClr val="002060"/>
              </a:solidFill>
              <a:latin typeface="Arial" charset="0"/>
              <a:ea typeface="ＭＳ Ｐゴシック" pitchFamily="81" charset="-128"/>
              <a:cs typeface="Arial" charset="0"/>
            </a:endParaRPr>
          </a:p>
          <a:p>
            <a:pPr marL="457200" lvl="1" indent="0">
              <a:buNone/>
            </a:pPr>
            <a:endParaRPr lang="en-US" sz="2000" b="1" dirty="0" smtClean="0">
              <a:solidFill>
                <a:srgbClr val="002060"/>
              </a:solidFill>
              <a:latin typeface="Arial" charset="0"/>
              <a:ea typeface="ＭＳ Ｐゴシック" pitchFamily="81" charset="-128"/>
              <a:cs typeface="Arial" charset="0"/>
            </a:endParaRPr>
          </a:p>
          <a:p>
            <a:pPr marL="0" indent="0">
              <a:buNone/>
            </a:pPr>
            <a:r>
              <a:rPr lang="en-US" sz="2000" b="1" dirty="0" smtClean="0">
                <a:solidFill>
                  <a:srgbClr val="002060"/>
                </a:solidFill>
                <a:latin typeface="Arial" charset="0"/>
                <a:ea typeface="ＭＳ Ｐゴシック" pitchFamily="81" charset="-128"/>
                <a:cs typeface="Arial" charset="0"/>
              </a:rPr>
              <a:t>     </a:t>
            </a:r>
          </a:p>
          <a:p>
            <a:pPr marL="0" indent="0">
              <a:buNone/>
            </a:pPr>
            <a:endParaRPr lang="en-US" sz="2000" b="1" dirty="0">
              <a:solidFill>
                <a:srgbClr val="002060"/>
              </a:solidFill>
              <a:latin typeface="Arial" charset="0"/>
              <a:ea typeface="ＭＳ Ｐゴシック" pitchFamily="81" charset="-128"/>
              <a:cs typeface="Arial" charset="0"/>
            </a:endParaRPr>
          </a:p>
          <a:p>
            <a:pPr marL="0" indent="0">
              <a:buNone/>
            </a:pPr>
            <a:r>
              <a:rPr lang="en-US" sz="2000" b="1" dirty="0" smtClean="0">
                <a:solidFill>
                  <a:srgbClr val="002060"/>
                </a:solidFill>
                <a:latin typeface="Arial" charset="0"/>
                <a:ea typeface="ＭＳ Ｐゴシック" pitchFamily="81" charset="-128"/>
                <a:cs typeface="Arial" charset="0"/>
              </a:rPr>
              <a:t> </a:t>
            </a:r>
            <a:r>
              <a:rPr lang="en-US" sz="2000" b="1" dirty="0">
                <a:solidFill>
                  <a:srgbClr val="002060"/>
                </a:solidFill>
                <a:latin typeface="Arial" charset="0"/>
                <a:ea typeface="ＭＳ Ｐゴシック" pitchFamily="81" charset="-128"/>
                <a:cs typeface="Arial" charset="0"/>
              </a:rPr>
              <a:t>	</a:t>
            </a:r>
            <a:endParaRPr lang="en-US" sz="2000" b="1" dirty="0" smtClean="0">
              <a:solidFill>
                <a:srgbClr val="002060"/>
              </a:solidFill>
              <a:latin typeface="Arial" charset="0"/>
              <a:ea typeface="ＭＳ Ｐゴシック" pitchFamily="81" charset="-128"/>
              <a:cs typeface="Arial" charset="0"/>
            </a:endParaRPr>
          </a:p>
          <a:p>
            <a:pPr>
              <a:buFont typeface="Wingdings" panose="05000000000000000000" pitchFamily="2" charset="2"/>
              <a:buChar char="§"/>
            </a:pPr>
            <a:endParaRPr lang="en-US" sz="2000" b="1" dirty="0" smtClean="0">
              <a:solidFill>
                <a:srgbClr val="002060"/>
              </a:solidFill>
              <a:latin typeface="Arial" charset="0"/>
              <a:ea typeface="ＭＳ Ｐゴシック" pitchFamily="81" charset="-128"/>
              <a:cs typeface="Arial" charset="0"/>
            </a:endParaRPr>
          </a:p>
          <a:p>
            <a:pPr>
              <a:buFont typeface="Arial" panose="020B0604020202020204" pitchFamily="34" charset="0"/>
              <a:buChar char="•"/>
            </a:pPr>
            <a:endParaRPr lang="en-US" sz="2000" b="1" dirty="0" smtClean="0">
              <a:solidFill>
                <a:srgbClr val="002060"/>
              </a:solidFill>
              <a:latin typeface="Arial" charset="0"/>
              <a:ea typeface="ＭＳ Ｐゴシック" pitchFamily="81" charset="-128"/>
              <a:cs typeface="Arial" charset="0"/>
            </a:endParaRPr>
          </a:p>
        </p:txBody>
      </p:sp>
      <p:sp>
        <p:nvSpPr>
          <p:cNvPr id="8196" name="Slide Number Placeholder 2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81" charset="-128"/>
              </a:defRPr>
            </a:lvl1pPr>
            <a:lvl2pPr marL="742950" indent="-285750" eaLnBrk="0" hangingPunct="0">
              <a:defRPr>
                <a:solidFill>
                  <a:schemeClr val="tx1"/>
                </a:solidFill>
                <a:latin typeface="Arial" charset="0"/>
                <a:ea typeface="ＭＳ Ｐゴシック" pitchFamily="81" charset="-128"/>
              </a:defRPr>
            </a:lvl2pPr>
            <a:lvl3pPr marL="1143000" indent="-228600" eaLnBrk="0" hangingPunct="0">
              <a:defRPr>
                <a:solidFill>
                  <a:schemeClr val="tx1"/>
                </a:solidFill>
                <a:latin typeface="Arial" charset="0"/>
                <a:ea typeface="ＭＳ Ｐゴシック" pitchFamily="81" charset="-128"/>
              </a:defRPr>
            </a:lvl3pPr>
            <a:lvl4pPr marL="1600200" indent="-228600" eaLnBrk="0" hangingPunct="0">
              <a:defRPr>
                <a:solidFill>
                  <a:schemeClr val="tx1"/>
                </a:solidFill>
                <a:latin typeface="Arial" charset="0"/>
                <a:ea typeface="ＭＳ Ｐゴシック" pitchFamily="81" charset="-128"/>
              </a:defRPr>
            </a:lvl4pPr>
            <a:lvl5pPr marL="2057400" indent="-228600" eaLnBrk="0" hangingPunct="0">
              <a:defRPr>
                <a:solidFill>
                  <a:schemeClr val="tx1"/>
                </a:solidFill>
                <a:latin typeface="Arial" charset="0"/>
                <a:ea typeface="ＭＳ Ｐゴシック" pitchFamily="8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8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8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8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81" charset="-128"/>
              </a:defRPr>
            </a:lvl9pPr>
          </a:lstStyle>
          <a:p>
            <a:pPr eaLnBrk="1" hangingPunct="1"/>
            <a:fld id="{277AC9DA-64B9-49D7-AB2F-6B873F3E5C05}" type="slidenum">
              <a:rPr lang="en-US" smtClean="0">
                <a:solidFill>
                  <a:srgbClr val="00447C"/>
                </a:solidFill>
              </a:rPr>
              <a:pPr eaLnBrk="1" hangingPunct="1"/>
              <a:t>2</a:t>
            </a:fld>
            <a:endParaRPr lang="en-US" dirty="0" smtClean="0">
              <a:solidFill>
                <a:srgbClr val="00447C"/>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PEOSH Inspections </a:t>
            </a:r>
            <a:endParaRPr lang="en-US" dirty="0"/>
          </a:p>
        </p:txBody>
      </p:sp>
      <p:sp>
        <p:nvSpPr>
          <p:cNvPr id="3" name="Content Placeholder 2"/>
          <p:cNvSpPr>
            <a:spLocks noGrp="1"/>
          </p:cNvSpPr>
          <p:nvPr>
            <p:ph idx="1"/>
          </p:nvPr>
        </p:nvSpPr>
        <p:spPr/>
        <p:txBody>
          <a:bodyPr/>
          <a:lstStyle/>
          <a:p>
            <a:r>
              <a:rPr lang="en-US" sz="2200" b="1" dirty="0" smtClean="0">
                <a:solidFill>
                  <a:srgbClr val="002060"/>
                </a:solidFill>
              </a:rPr>
              <a:t>Inspections Categories</a:t>
            </a:r>
          </a:p>
          <a:p>
            <a:pPr lvl="1" algn="just">
              <a:buFont typeface="Wingdings" panose="05000000000000000000" pitchFamily="2" charset="2"/>
              <a:buChar char="§"/>
            </a:pPr>
            <a:r>
              <a:rPr lang="en-US" sz="2200" b="1" dirty="0" smtClean="0">
                <a:solidFill>
                  <a:srgbClr val="FF0000"/>
                </a:solidFill>
              </a:rPr>
              <a:t>Comprehensive:</a:t>
            </a:r>
            <a:r>
              <a:rPr lang="en-US" sz="2200" b="1" dirty="0" smtClean="0">
                <a:solidFill>
                  <a:srgbClr val="002060"/>
                </a:solidFill>
              </a:rPr>
              <a:t> Substantially complete and through inspection of all potentially hazardous areas of the workplace. </a:t>
            </a:r>
          </a:p>
          <a:p>
            <a:pPr lvl="1" algn="just">
              <a:buFont typeface="Wingdings" panose="05000000000000000000" pitchFamily="2" charset="2"/>
              <a:buChar char="§"/>
            </a:pPr>
            <a:r>
              <a:rPr lang="en-US" sz="2200" b="1" dirty="0" smtClean="0">
                <a:solidFill>
                  <a:srgbClr val="FF0000"/>
                </a:solidFill>
              </a:rPr>
              <a:t>Partial: </a:t>
            </a:r>
            <a:r>
              <a:rPr lang="en-US" sz="2200" b="1" dirty="0" smtClean="0">
                <a:solidFill>
                  <a:srgbClr val="002060"/>
                </a:solidFill>
              </a:rPr>
              <a:t>Focus is limited to certain potentially hazardous areas, operations, conditions or practices at the workplace</a:t>
            </a:r>
          </a:p>
          <a:p>
            <a:pPr algn="just"/>
            <a:r>
              <a:rPr lang="en-US" sz="2200" b="1" dirty="0" smtClean="0">
                <a:solidFill>
                  <a:srgbClr val="002060"/>
                </a:solidFill>
              </a:rPr>
              <a:t>Inspections shall be during regular business of the workplace except when special circumstances indicate otherwise </a:t>
            </a:r>
            <a:endParaRPr lang="en-US" sz="2200" b="1" dirty="0">
              <a:solidFill>
                <a:srgbClr val="002060"/>
              </a:solidFill>
            </a:endParaRPr>
          </a:p>
          <a:p>
            <a:pPr lvl="1" algn="just">
              <a:buFont typeface="Wingdings" panose="05000000000000000000" pitchFamily="2" charset="2"/>
              <a:buChar char="§"/>
            </a:pPr>
            <a:endParaRPr lang="en-US" sz="2200" b="1" dirty="0">
              <a:solidFill>
                <a:srgbClr val="002060"/>
              </a:solidFill>
            </a:endParaRPr>
          </a:p>
          <a:p>
            <a:pPr lvl="1" algn="just">
              <a:buFont typeface="Wingdings" panose="05000000000000000000" pitchFamily="2" charset="2"/>
              <a:buChar char="§"/>
            </a:pPr>
            <a:endParaRPr lang="en-US" sz="2200" b="1" dirty="0">
              <a:solidFill>
                <a:srgbClr val="FF0000"/>
              </a:solidFill>
            </a:endParaRPr>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20</a:t>
            </a:fld>
            <a:endParaRPr lang="en-US"/>
          </a:p>
        </p:txBody>
      </p:sp>
    </p:spTree>
    <p:extLst>
      <p:ext uri="{BB962C8B-B14F-4D97-AF65-F5344CB8AC3E}">
        <p14:creationId xmlns:p14="http://schemas.microsoft.com/office/powerpoint/2010/main" val="10140190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PEOSH Inspections </a:t>
            </a:r>
          </a:p>
        </p:txBody>
      </p:sp>
      <p:sp>
        <p:nvSpPr>
          <p:cNvPr id="3" name="Content Placeholder 2"/>
          <p:cNvSpPr>
            <a:spLocks noGrp="1"/>
          </p:cNvSpPr>
          <p:nvPr>
            <p:ph idx="1"/>
          </p:nvPr>
        </p:nvSpPr>
        <p:spPr/>
        <p:txBody>
          <a:bodyPr/>
          <a:lstStyle/>
          <a:p>
            <a:pPr algn="just"/>
            <a:r>
              <a:rPr lang="en-US" sz="2000" b="1" i="1" dirty="0" smtClean="0">
                <a:solidFill>
                  <a:srgbClr val="FF0000"/>
                </a:solidFill>
              </a:rPr>
              <a:t>Presentation </a:t>
            </a:r>
            <a:r>
              <a:rPr lang="en-US" sz="2000" b="1" i="1" dirty="0">
                <a:solidFill>
                  <a:srgbClr val="FF0000"/>
                </a:solidFill>
              </a:rPr>
              <a:t>of </a:t>
            </a:r>
            <a:r>
              <a:rPr lang="en-US" sz="2000" b="1" i="1" dirty="0" smtClean="0">
                <a:solidFill>
                  <a:srgbClr val="FF0000"/>
                </a:solidFill>
              </a:rPr>
              <a:t>Credentials </a:t>
            </a:r>
            <a:r>
              <a:rPr lang="en-US" sz="2000" b="1" i="1" dirty="0" smtClean="0">
                <a:solidFill>
                  <a:srgbClr val="002060"/>
                </a:solidFill>
              </a:rPr>
              <a:t>-</a:t>
            </a:r>
            <a:r>
              <a:rPr lang="en-US" sz="2000" b="1" i="1" dirty="0" smtClean="0">
                <a:solidFill>
                  <a:srgbClr val="FF0000"/>
                </a:solidFill>
              </a:rPr>
              <a:t> </a:t>
            </a:r>
            <a:r>
              <a:rPr lang="en-US" sz="2000" b="1" dirty="0" smtClean="0">
                <a:solidFill>
                  <a:srgbClr val="002060"/>
                </a:solidFill>
              </a:rPr>
              <a:t>The inspection </a:t>
            </a:r>
            <a:r>
              <a:rPr lang="en-US" sz="2000" b="1" dirty="0">
                <a:solidFill>
                  <a:srgbClr val="002060"/>
                </a:solidFill>
              </a:rPr>
              <a:t>begins with the presentation of the </a:t>
            </a:r>
            <a:r>
              <a:rPr lang="en-US" sz="2000" b="1" dirty="0" smtClean="0">
                <a:solidFill>
                  <a:srgbClr val="002060"/>
                </a:solidFill>
              </a:rPr>
              <a:t>Compliance Safety and Health Officer’s  (CSHO) credentials that include </a:t>
            </a:r>
            <a:r>
              <a:rPr lang="en-US" sz="2000" b="1" dirty="0">
                <a:solidFill>
                  <a:srgbClr val="002060"/>
                </a:solidFill>
              </a:rPr>
              <a:t>a </a:t>
            </a:r>
            <a:r>
              <a:rPr lang="en-US" sz="2000" b="1" dirty="0" smtClean="0">
                <a:solidFill>
                  <a:srgbClr val="002060"/>
                </a:solidFill>
              </a:rPr>
              <a:t>photograph.</a:t>
            </a:r>
          </a:p>
          <a:p>
            <a:pPr marL="0" indent="0" algn="just">
              <a:buNone/>
            </a:pPr>
            <a:endParaRPr lang="en-US" sz="2000" b="1" dirty="0" smtClean="0">
              <a:solidFill>
                <a:srgbClr val="002060"/>
              </a:solidFill>
            </a:endParaRPr>
          </a:p>
          <a:p>
            <a:pPr algn="just"/>
            <a:r>
              <a:rPr lang="en-US" sz="2000" b="1" i="1" dirty="0" smtClean="0">
                <a:solidFill>
                  <a:srgbClr val="FF0000"/>
                </a:solidFill>
              </a:rPr>
              <a:t>Opening Conference </a:t>
            </a:r>
            <a:r>
              <a:rPr lang="en-US" sz="2000" b="1" i="1" dirty="0" smtClean="0">
                <a:solidFill>
                  <a:srgbClr val="002060"/>
                </a:solidFill>
              </a:rPr>
              <a:t>-</a:t>
            </a:r>
            <a:r>
              <a:rPr lang="en-US" sz="2000" b="1" i="1" dirty="0" smtClean="0">
                <a:solidFill>
                  <a:srgbClr val="FF0000"/>
                </a:solidFill>
              </a:rPr>
              <a:t> </a:t>
            </a:r>
            <a:r>
              <a:rPr lang="en-US" sz="2000" b="1" dirty="0" smtClean="0">
                <a:solidFill>
                  <a:srgbClr val="002060"/>
                </a:solidFill>
              </a:rPr>
              <a:t>The CSHO will describe </a:t>
            </a:r>
            <a:r>
              <a:rPr lang="en-US" sz="2000" b="1" dirty="0">
                <a:solidFill>
                  <a:srgbClr val="002060"/>
                </a:solidFill>
              </a:rPr>
              <a:t>the scope of the inspection, </a:t>
            </a:r>
            <a:r>
              <a:rPr lang="en-US" sz="2000" b="1" dirty="0" smtClean="0">
                <a:solidFill>
                  <a:srgbClr val="002060"/>
                </a:solidFill>
              </a:rPr>
              <a:t>walk-around </a:t>
            </a:r>
            <a:r>
              <a:rPr lang="en-US" sz="2000" b="1" dirty="0">
                <a:solidFill>
                  <a:srgbClr val="002060"/>
                </a:solidFill>
              </a:rPr>
              <a:t>procedures, employee representation and employee interviews. The employer then selects a representative to accompany the compliance officer during the </a:t>
            </a:r>
            <a:r>
              <a:rPr lang="en-US" sz="2000" b="1" dirty="0" smtClean="0">
                <a:solidFill>
                  <a:srgbClr val="002060"/>
                </a:solidFill>
              </a:rPr>
              <a:t>inspection</a:t>
            </a:r>
            <a:r>
              <a:rPr lang="en-US" sz="2000" b="1" dirty="0">
                <a:solidFill>
                  <a:srgbClr val="002060"/>
                </a:solidFill>
              </a:rPr>
              <a:t>. An authorized representative of the employees, if any, also has the right to go along. In any case, the </a:t>
            </a:r>
            <a:r>
              <a:rPr lang="en-US" sz="2000" b="1" dirty="0" smtClean="0">
                <a:solidFill>
                  <a:srgbClr val="002060"/>
                </a:solidFill>
              </a:rPr>
              <a:t>CSHO will </a:t>
            </a:r>
            <a:r>
              <a:rPr lang="en-US" sz="2000" b="1" dirty="0">
                <a:solidFill>
                  <a:srgbClr val="002060"/>
                </a:solidFill>
              </a:rPr>
              <a:t>consult privately with a reasonable number of employees during the inspection.</a:t>
            </a:r>
            <a:endParaRPr lang="en-US" sz="2000" b="1" i="1" dirty="0">
              <a:solidFill>
                <a:srgbClr val="002060"/>
              </a:solidFill>
            </a:endParaRPr>
          </a:p>
          <a:p>
            <a:pPr algn="just"/>
            <a:endParaRPr lang="en-US" sz="2000" b="1" dirty="0" smtClean="0">
              <a:solidFill>
                <a:srgbClr val="002060"/>
              </a:solidFill>
            </a:endParaRPr>
          </a:p>
          <a:p>
            <a:pPr marL="0" indent="0" algn="just">
              <a:buNone/>
            </a:pPr>
            <a:endParaRPr lang="en-US" sz="2200" b="1" dirty="0">
              <a:solidFill>
                <a:srgbClr val="002060"/>
              </a:solidFill>
            </a:endParaRPr>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21</a:t>
            </a:fld>
            <a:endParaRPr lang="en-US"/>
          </a:p>
        </p:txBody>
      </p:sp>
    </p:spTree>
    <p:extLst>
      <p:ext uri="{BB962C8B-B14F-4D97-AF65-F5344CB8AC3E}">
        <p14:creationId xmlns:p14="http://schemas.microsoft.com/office/powerpoint/2010/main" val="281900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PEOSH Inspections </a:t>
            </a:r>
          </a:p>
        </p:txBody>
      </p:sp>
      <p:sp>
        <p:nvSpPr>
          <p:cNvPr id="3" name="Content Placeholder 2"/>
          <p:cNvSpPr>
            <a:spLocks noGrp="1"/>
          </p:cNvSpPr>
          <p:nvPr>
            <p:ph idx="1"/>
          </p:nvPr>
        </p:nvSpPr>
        <p:spPr>
          <a:xfrm>
            <a:off x="457200" y="1360472"/>
            <a:ext cx="8229600" cy="4951551"/>
          </a:xfrm>
        </p:spPr>
        <p:txBody>
          <a:bodyPr/>
          <a:lstStyle/>
          <a:p>
            <a:pPr algn="just">
              <a:buFont typeface="Arial" panose="020B0604020202020204" pitchFamily="34" charset="0"/>
              <a:buChar char="•"/>
            </a:pPr>
            <a:r>
              <a:rPr lang="en-US" sz="2200" b="1" i="1" dirty="0" smtClean="0">
                <a:solidFill>
                  <a:srgbClr val="FF0000"/>
                </a:solidFill>
              </a:rPr>
              <a:t>Records Review </a:t>
            </a:r>
            <a:r>
              <a:rPr lang="en-US" sz="2200" b="1" dirty="0" smtClean="0">
                <a:solidFill>
                  <a:srgbClr val="002060"/>
                </a:solidFill>
              </a:rPr>
              <a:t>- NJOSH-300 Logs Injury and Illness  for three (3) prior years</a:t>
            </a:r>
          </a:p>
          <a:p>
            <a:pPr marL="0" indent="0" algn="just">
              <a:buNone/>
            </a:pPr>
            <a:endParaRPr lang="en-US" sz="2200" b="1" dirty="0" smtClean="0">
              <a:solidFill>
                <a:srgbClr val="002060"/>
              </a:solidFill>
            </a:endParaRPr>
          </a:p>
          <a:p>
            <a:pPr algn="just"/>
            <a:r>
              <a:rPr lang="en-US" sz="2200" b="1" i="1" dirty="0" smtClean="0">
                <a:solidFill>
                  <a:srgbClr val="FF0000"/>
                </a:solidFill>
              </a:rPr>
              <a:t>Walk-around</a:t>
            </a:r>
            <a:r>
              <a:rPr lang="en-US" sz="2200" b="1" dirty="0" smtClean="0">
                <a:solidFill>
                  <a:srgbClr val="002060"/>
                </a:solidFill>
              </a:rPr>
              <a:t> - The CSHO and representatives </a:t>
            </a:r>
            <a:r>
              <a:rPr lang="en-US" sz="2200" b="1" dirty="0">
                <a:solidFill>
                  <a:srgbClr val="002060"/>
                </a:solidFill>
              </a:rPr>
              <a:t>will walk through the portions of the workplace covered by the inspection, </a:t>
            </a:r>
            <a:r>
              <a:rPr lang="en-US" sz="2200" b="1" dirty="0" smtClean="0">
                <a:solidFill>
                  <a:srgbClr val="002060"/>
                </a:solidFill>
              </a:rPr>
              <a:t>looking for </a:t>
            </a:r>
            <a:r>
              <a:rPr lang="en-US" sz="2200" b="1" dirty="0">
                <a:solidFill>
                  <a:srgbClr val="002060"/>
                </a:solidFill>
              </a:rPr>
              <a:t>hazards </a:t>
            </a:r>
            <a:r>
              <a:rPr lang="en-US" sz="2200" b="1" dirty="0" smtClean="0">
                <a:solidFill>
                  <a:srgbClr val="002060"/>
                </a:solidFill>
              </a:rPr>
              <a:t>with a likelihood of employee </a:t>
            </a:r>
            <a:r>
              <a:rPr lang="en-US" sz="2200" b="1" dirty="0">
                <a:solidFill>
                  <a:srgbClr val="002060"/>
                </a:solidFill>
              </a:rPr>
              <a:t>injury or illness</a:t>
            </a:r>
            <a:r>
              <a:rPr lang="en-US" sz="2200" b="1" dirty="0" smtClean="0">
                <a:solidFill>
                  <a:srgbClr val="002060"/>
                </a:solidFill>
              </a:rPr>
              <a:t>. </a:t>
            </a:r>
          </a:p>
          <a:p>
            <a:pPr algn="just"/>
            <a:endParaRPr lang="en-US" sz="2200" b="1" dirty="0">
              <a:solidFill>
                <a:srgbClr val="002060"/>
              </a:solidFill>
            </a:endParaRPr>
          </a:p>
          <a:p>
            <a:pPr lvl="1" algn="just"/>
            <a:r>
              <a:rPr lang="en-US" sz="2200" b="1" dirty="0" smtClean="0">
                <a:solidFill>
                  <a:srgbClr val="002060"/>
                </a:solidFill>
              </a:rPr>
              <a:t>The CSHO may </a:t>
            </a:r>
            <a:r>
              <a:rPr lang="en-US" sz="2200" b="1" dirty="0" smtClean="0">
                <a:solidFill>
                  <a:srgbClr val="FF0000"/>
                </a:solidFill>
              </a:rPr>
              <a:t>interview</a:t>
            </a:r>
            <a:r>
              <a:rPr lang="en-US" sz="2200" b="1" dirty="0" smtClean="0">
                <a:solidFill>
                  <a:srgbClr val="002060"/>
                </a:solidFill>
              </a:rPr>
              <a:t> non-managerial employees during the walk-around. </a:t>
            </a:r>
          </a:p>
          <a:p>
            <a:pPr lvl="1" algn="just">
              <a:buFont typeface="Wingdings" panose="05000000000000000000" pitchFamily="2" charset="2"/>
              <a:buChar char="§"/>
            </a:pPr>
            <a:endParaRPr lang="en-US" sz="2200" b="1" dirty="0">
              <a:solidFill>
                <a:srgbClr val="002060"/>
              </a:solidFill>
            </a:endParaRPr>
          </a:p>
          <a:p>
            <a:pPr>
              <a:buFont typeface="Wingdings" panose="05000000000000000000" pitchFamily="2" charset="2"/>
              <a:buChar char="§"/>
            </a:pPr>
            <a:endParaRPr lang="en-US" sz="2200" b="1" dirty="0" smtClean="0">
              <a:solidFill>
                <a:srgbClr val="002060"/>
              </a:solidFill>
            </a:endParaRPr>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22</a:t>
            </a:fld>
            <a:endParaRPr lang="en-US"/>
          </a:p>
        </p:txBody>
      </p:sp>
    </p:spTree>
    <p:extLst>
      <p:ext uri="{BB962C8B-B14F-4D97-AF65-F5344CB8AC3E}">
        <p14:creationId xmlns:p14="http://schemas.microsoft.com/office/powerpoint/2010/main" val="392235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PEOSH Inspections </a:t>
            </a:r>
          </a:p>
        </p:txBody>
      </p:sp>
      <p:sp>
        <p:nvSpPr>
          <p:cNvPr id="3" name="Content Placeholder 2"/>
          <p:cNvSpPr>
            <a:spLocks noGrp="1"/>
          </p:cNvSpPr>
          <p:nvPr>
            <p:ph idx="1"/>
          </p:nvPr>
        </p:nvSpPr>
        <p:spPr/>
        <p:txBody>
          <a:bodyPr/>
          <a:lstStyle/>
          <a:p>
            <a:pPr algn="just"/>
            <a:r>
              <a:rPr lang="en-US" sz="2200" b="1" i="1" dirty="0">
                <a:solidFill>
                  <a:srgbClr val="FF0000"/>
                </a:solidFill>
              </a:rPr>
              <a:t>Closing </a:t>
            </a:r>
            <a:r>
              <a:rPr lang="en-US" sz="2200" b="1" i="1" dirty="0" smtClean="0">
                <a:solidFill>
                  <a:srgbClr val="FF0000"/>
                </a:solidFill>
              </a:rPr>
              <a:t>Conference – </a:t>
            </a:r>
            <a:r>
              <a:rPr lang="en-US" sz="2200" b="1" dirty="0" smtClean="0">
                <a:solidFill>
                  <a:srgbClr val="002060"/>
                </a:solidFill>
              </a:rPr>
              <a:t>Afterwards, the CSHO  </a:t>
            </a:r>
            <a:r>
              <a:rPr lang="en-US" sz="2200" b="1" dirty="0">
                <a:solidFill>
                  <a:srgbClr val="002060"/>
                </a:solidFill>
              </a:rPr>
              <a:t>holds a closing conference with the employer and the employee representatives to discuss the findings. </a:t>
            </a:r>
            <a:endParaRPr lang="en-US" sz="2200" b="1" dirty="0" smtClean="0">
              <a:solidFill>
                <a:srgbClr val="002060"/>
              </a:solidFill>
            </a:endParaRPr>
          </a:p>
          <a:p>
            <a:pPr algn="just"/>
            <a:endParaRPr lang="en-US" sz="2200" b="1" dirty="0">
              <a:solidFill>
                <a:srgbClr val="002060"/>
              </a:solidFill>
            </a:endParaRPr>
          </a:p>
          <a:p>
            <a:pPr lvl="1" algn="just"/>
            <a:r>
              <a:rPr lang="en-US" sz="2200" b="1" dirty="0" smtClean="0">
                <a:solidFill>
                  <a:srgbClr val="002060"/>
                </a:solidFill>
              </a:rPr>
              <a:t>The CSHO describes the possible </a:t>
            </a:r>
            <a:r>
              <a:rPr lang="en-US" sz="2200" b="1" dirty="0">
                <a:solidFill>
                  <a:srgbClr val="002060"/>
                </a:solidFill>
              </a:rPr>
              <a:t>courses of action an employer may take following an </a:t>
            </a:r>
            <a:r>
              <a:rPr lang="en-US" sz="2200" b="1" dirty="0" smtClean="0">
                <a:solidFill>
                  <a:srgbClr val="002060"/>
                </a:solidFill>
              </a:rPr>
              <a:t>inspection that could </a:t>
            </a:r>
            <a:r>
              <a:rPr lang="en-US" sz="2200" b="1" dirty="0">
                <a:solidFill>
                  <a:srgbClr val="002060"/>
                </a:solidFill>
              </a:rPr>
              <a:t>include an informal conference with </a:t>
            </a:r>
            <a:r>
              <a:rPr lang="en-US" sz="2200" b="1" dirty="0" smtClean="0">
                <a:solidFill>
                  <a:srgbClr val="002060"/>
                </a:solidFill>
              </a:rPr>
              <a:t>PEOSH or </a:t>
            </a:r>
            <a:r>
              <a:rPr lang="en-US" sz="2200" b="1" dirty="0">
                <a:solidFill>
                  <a:srgbClr val="002060"/>
                </a:solidFill>
              </a:rPr>
              <a:t>contesting citations and proposed penalties</a:t>
            </a:r>
            <a:r>
              <a:rPr lang="en-US" sz="2200" b="1" dirty="0" smtClean="0">
                <a:solidFill>
                  <a:srgbClr val="002060"/>
                </a:solidFill>
              </a:rPr>
              <a:t>.</a:t>
            </a:r>
          </a:p>
          <a:p>
            <a:pPr lvl="1" algn="just"/>
            <a:endParaRPr lang="en-US" sz="2200" b="1" dirty="0" smtClean="0">
              <a:solidFill>
                <a:srgbClr val="002060"/>
              </a:solidFill>
            </a:endParaRPr>
          </a:p>
          <a:p>
            <a:pPr lvl="1" algn="just"/>
            <a:r>
              <a:rPr lang="en-US" sz="2200" b="1" dirty="0" smtClean="0">
                <a:solidFill>
                  <a:srgbClr val="002060"/>
                </a:solidFill>
              </a:rPr>
              <a:t>The CSHO also </a:t>
            </a:r>
            <a:r>
              <a:rPr lang="en-US" sz="2200" b="1" dirty="0">
                <a:solidFill>
                  <a:srgbClr val="002060"/>
                </a:solidFill>
              </a:rPr>
              <a:t>discusses consultation services and employee rights</a:t>
            </a:r>
            <a:r>
              <a:rPr lang="en-US" sz="2200" b="1" dirty="0" smtClean="0">
                <a:solidFill>
                  <a:srgbClr val="002060"/>
                </a:solidFill>
              </a:rPr>
              <a:t>.</a:t>
            </a:r>
            <a:endParaRPr lang="en-US" sz="2200" b="1" dirty="0">
              <a:solidFill>
                <a:srgbClr val="002060"/>
              </a:solidFill>
            </a:endParaRPr>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23</a:t>
            </a:fld>
            <a:endParaRPr lang="en-US"/>
          </a:p>
        </p:txBody>
      </p:sp>
    </p:spTree>
    <p:extLst>
      <p:ext uri="{BB962C8B-B14F-4D97-AF65-F5344CB8AC3E}">
        <p14:creationId xmlns:p14="http://schemas.microsoft.com/office/powerpoint/2010/main" val="26103669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PEOSH Inspections </a:t>
            </a:r>
          </a:p>
        </p:txBody>
      </p:sp>
      <p:sp>
        <p:nvSpPr>
          <p:cNvPr id="3" name="Content Placeholder 2"/>
          <p:cNvSpPr>
            <a:spLocks noGrp="1"/>
          </p:cNvSpPr>
          <p:nvPr>
            <p:ph idx="1"/>
          </p:nvPr>
        </p:nvSpPr>
        <p:spPr/>
        <p:txBody>
          <a:bodyPr/>
          <a:lstStyle/>
          <a:p>
            <a:pPr algn="just">
              <a:buFont typeface="Arial" panose="020B0604020202020204" pitchFamily="34" charset="0"/>
              <a:buChar char="•"/>
            </a:pPr>
            <a:r>
              <a:rPr lang="en-US" sz="2200" b="1" i="1" dirty="0" smtClean="0">
                <a:solidFill>
                  <a:srgbClr val="FF0000"/>
                </a:solidFill>
              </a:rPr>
              <a:t>Results:</a:t>
            </a:r>
            <a:r>
              <a:rPr lang="en-US" sz="2200" dirty="0" smtClean="0">
                <a:solidFill>
                  <a:srgbClr val="FF0000"/>
                </a:solidFill>
              </a:rPr>
              <a:t> </a:t>
            </a:r>
            <a:r>
              <a:rPr lang="en-US" sz="2200" b="1" dirty="0" smtClean="0">
                <a:solidFill>
                  <a:srgbClr val="002060"/>
                </a:solidFill>
              </a:rPr>
              <a:t>PEOSH may </a:t>
            </a:r>
            <a:r>
              <a:rPr lang="en-US" sz="2200" b="1" dirty="0">
                <a:solidFill>
                  <a:srgbClr val="002060"/>
                </a:solidFill>
              </a:rPr>
              <a:t>issue </a:t>
            </a:r>
            <a:r>
              <a:rPr lang="en-US" sz="2200" b="1" dirty="0" smtClean="0">
                <a:solidFill>
                  <a:srgbClr val="002060"/>
                </a:solidFill>
              </a:rPr>
              <a:t>citations/fines; Order to Comply. The citations will describe PEOSH requirements </a:t>
            </a:r>
            <a:r>
              <a:rPr lang="en-US" sz="2200" b="1" dirty="0">
                <a:solidFill>
                  <a:srgbClr val="002060"/>
                </a:solidFill>
              </a:rPr>
              <a:t>allegedly violated, list any proposed penalties and give a deadline for correcting the alleged hazards</a:t>
            </a:r>
            <a:r>
              <a:rPr lang="en-US" sz="2200" b="1" dirty="0" smtClean="0">
                <a:solidFill>
                  <a:srgbClr val="002060"/>
                </a:solidFill>
              </a:rPr>
              <a:t>.</a:t>
            </a:r>
          </a:p>
          <a:p>
            <a:pPr marL="0" indent="0" algn="just">
              <a:lnSpc>
                <a:spcPct val="50000"/>
              </a:lnSpc>
              <a:buNone/>
            </a:pPr>
            <a:endParaRPr lang="en-US" sz="2200" b="1" dirty="0" smtClean="0">
              <a:solidFill>
                <a:srgbClr val="002060"/>
              </a:solidFill>
            </a:endParaRPr>
          </a:p>
          <a:p>
            <a:pPr algn="just">
              <a:buFont typeface="Arial" panose="020B0604020202020204" pitchFamily="34" charset="0"/>
              <a:buChar char="•"/>
            </a:pPr>
            <a:r>
              <a:rPr lang="en-US" sz="2200" b="1" dirty="0" smtClean="0">
                <a:solidFill>
                  <a:srgbClr val="FF0000"/>
                </a:solidFill>
              </a:rPr>
              <a:t>Violations </a:t>
            </a:r>
            <a:r>
              <a:rPr lang="en-US" sz="2200" b="1" dirty="0">
                <a:solidFill>
                  <a:srgbClr val="FF0000"/>
                </a:solidFill>
              </a:rPr>
              <a:t>are categorized as willful, serious, other-than-serious, </a:t>
            </a:r>
            <a:r>
              <a:rPr lang="en-US" sz="2200" b="1" i="1" dirty="0">
                <a:solidFill>
                  <a:srgbClr val="FF0000"/>
                </a:solidFill>
              </a:rPr>
              <a:t>de </a:t>
            </a:r>
            <a:r>
              <a:rPr lang="en-US" sz="2200" b="1" i="1" dirty="0" err="1">
                <a:solidFill>
                  <a:srgbClr val="FF0000"/>
                </a:solidFill>
              </a:rPr>
              <a:t>minimis</a:t>
            </a:r>
            <a:r>
              <a:rPr lang="en-US" sz="2200" b="1" dirty="0">
                <a:solidFill>
                  <a:srgbClr val="FF0000"/>
                </a:solidFill>
              </a:rPr>
              <a:t>, failure to abate, and repeated. </a:t>
            </a:r>
            <a:endParaRPr lang="en-US" sz="2200" b="1" dirty="0" smtClean="0">
              <a:solidFill>
                <a:srgbClr val="FF0000"/>
              </a:solidFill>
            </a:endParaRPr>
          </a:p>
          <a:p>
            <a:pPr marL="0" indent="0" algn="just">
              <a:lnSpc>
                <a:spcPct val="50000"/>
              </a:lnSpc>
              <a:buNone/>
            </a:pPr>
            <a:endParaRPr lang="en-US" sz="2200" b="1" dirty="0" smtClean="0">
              <a:solidFill>
                <a:srgbClr val="FF0000"/>
              </a:solidFill>
            </a:endParaRPr>
          </a:p>
          <a:p>
            <a:pPr marL="1200150" lvl="2" indent="-342900" algn="just">
              <a:buFont typeface="Arial" panose="020B0604020202020204" pitchFamily="34" charset="0"/>
              <a:buChar char="−"/>
            </a:pPr>
            <a:r>
              <a:rPr lang="en-US" sz="2200" b="1" dirty="0" smtClean="0">
                <a:solidFill>
                  <a:srgbClr val="002060"/>
                </a:solidFill>
              </a:rPr>
              <a:t>In </a:t>
            </a:r>
            <a:r>
              <a:rPr lang="en-US" sz="2200" b="1" dirty="0">
                <a:solidFill>
                  <a:srgbClr val="002060"/>
                </a:solidFill>
              </a:rPr>
              <a:t>settling a penalty, </a:t>
            </a:r>
            <a:r>
              <a:rPr lang="en-US" sz="2200" b="1" dirty="0" smtClean="0">
                <a:solidFill>
                  <a:srgbClr val="002060"/>
                </a:solidFill>
              </a:rPr>
              <a:t>PEOSH has </a:t>
            </a:r>
            <a:r>
              <a:rPr lang="en-US" sz="2200" b="1" dirty="0">
                <a:solidFill>
                  <a:srgbClr val="002060"/>
                </a:solidFill>
              </a:rPr>
              <a:t>a policy of reducing penalties </a:t>
            </a:r>
            <a:r>
              <a:rPr lang="en-US" sz="2200" b="1" dirty="0" smtClean="0">
                <a:solidFill>
                  <a:srgbClr val="002060"/>
                </a:solidFill>
              </a:rPr>
              <a:t>for employers </a:t>
            </a:r>
            <a:r>
              <a:rPr lang="en-US" sz="2200" b="1" dirty="0">
                <a:solidFill>
                  <a:srgbClr val="002060"/>
                </a:solidFill>
              </a:rPr>
              <a:t>acting in good faith. For serious violations, </a:t>
            </a:r>
            <a:r>
              <a:rPr lang="en-US" sz="2200" b="1" dirty="0" smtClean="0">
                <a:solidFill>
                  <a:srgbClr val="002060"/>
                </a:solidFill>
              </a:rPr>
              <a:t>PEOSH </a:t>
            </a:r>
            <a:r>
              <a:rPr lang="en-US" sz="2200" b="1" dirty="0">
                <a:solidFill>
                  <a:srgbClr val="002060"/>
                </a:solidFill>
              </a:rPr>
              <a:t>may also reduce the proposed </a:t>
            </a:r>
            <a:r>
              <a:rPr lang="en-US" sz="2200" b="1" dirty="0" smtClean="0">
                <a:solidFill>
                  <a:srgbClr val="002060"/>
                </a:solidFill>
              </a:rPr>
              <a:t>penalty based on the gravity of the alleged violation. </a:t>
            </a:r>
            <a:endParaRPr lang="en-US" sz="2200" b="1" dirty="0">
              <a:solidFill>
                <a:srgbClr val="002060"/>
              </a:solidFill>
            </a:endParaRPr>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24</a:t>
            </a:fld>
            <a:endParaRPr lang="en-US"/>
          </a:p>
        </p:txBody>
      </p:sp>
    </p:spTree>
    <p:extLst>
      <p:ext uri="{BB962C8B-B14F-4D97-AF65-F5344CB8AC3E}">
        <p14:creationId xmlns:p14="http://schemas.microsoft.com/office/powerpoint/2010/main" val="25279383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PEOSH Inspections </a:t>
            </a:r>
          </a:p>
        </p:txBody>
      </p:sp>
      <p:sp>
        <p:nvSpPr>
          <p:cNvPr id="3" name="Content Placeholder 2"/>
          <p:cNvSpPr>
            <a:spLocks noGrp="1"/>
          </p:cNvSpPr>
          <p:nvPr>
            <p:ph idx="1"/>
          </p:nvPr>
        </p:nvSpPr>
        <p:spPr>
          <a:xfrm>
            <a:off x="457200" y="1349375"/>
            <a:ext cx="8229600" cy="5007037"/>
          </a:xfrm>
        </p:spPr>
        <p:txBody>
          <a:bodyPr/>
          <a:lstStyle/>
          <a:p>
            <a:pPr algn="just"/>
            <a:r>
              <a:rPr lang="en-US" sz="2100" b="1" i="1" dirty="0" smtClean="0">
                <a:solidFill>
                  <a:srgbClr val="FF0000"/>
                </a:solidFill>
              </a:rPr>
              <a:t>Posting –</a:t>
            </a:r>
            <a:r>
              <a:rPr lang="en-US" sz="2100" b="1" dirty="0" smtClean="0">
                <a:solidFill>
                  <a:srgbClr val="FF0000"/>
                </a:solidFill>
              </a:rPr>
              <a:t> </a:t>
            </a:r>
            <a:r>
              <a:rPr lang="en-US" sz="2100" b="1" dirty="0" smtClean="0">
                <a:solidFill>
                  <a:srgbClr val="002060"/>
                </a:solidFill>
              </a:rPr>
              <a:t>PEOSH requires employers to post the Order to Comply immediately upon receipt by the employer. It shall remain posted until each violation has been abated or fifteen (15) working days whichever is longer. </a:t>
            </a:r>
          </a:p>
          <a:p>
            <a:pPr marL="0" indent="0" algn="just">
              <a:buNone/>
            </a:pPr>
            <a:endParaRPr lang="en-US" sz="2100" b="1" dirty="0" smtClean="0">
              <a:solidFill>
                <a:srgbClr val="002060"/>
              </a:solidFill>
            </a:endParaRPr>
          </a:p>
          <a:p>
            <a:pPr algn="just"/>
            <a:r>
              <a:rPr lang="en-US" sz="2100" b="1" i="1" dirty="0" smtClean="0">
                <a:solidFill>
                  <a:srgbClr val="FF0000"/>
                </a:solidFill>
              </a:rPr>
              <a:t>Informal Conference - </a:t>
            </a:r>
            <a:r>
              <a:rPr lang="en-US" sz="2100" b="1" dirty="0">
                <a:solidFill>
                  <a:srgbClr val="002060"/>
                </a:solidFill>
              </a:rPr>
              <a:t>When </a:t>
            </a:r>
            <a:r>
              <a:rPr lang="en-US" sz="2100" b="1" dirty="0" smtClean="0">
                <a:solidFill>
                  <a:srgbClr val="002060"/>
                </a:solidFill>
              </a:rPr>
              <a:t>PEOSH issues an Order to Comply, it </a:t>
            </a:r>
            <a:r>
              <a:rPr lang="en-US" sz="2100" b="1" dirty="0">
                <a:solidFill>
                  <a:srgbClr val="002060"/>
                </a:solidFill>
              </a:rPr>
              <a:t>also </a:t>
            </a:r>
            <a:r>
              <a:rPr lang="en-US" sz="2100" b="1" dirty="0" smtClean="0">
                <a:solidFill>
                  <a:srgbClr val="002060"/>
                </a:solidFill>
              </a:rPr>
              <a:t>offers </a:t>
            </a:r>
            <a:r>
              <a:rPr lang="en-US" sz="2100" b="1" dirty="0">
                <a:solidFill>
                  <a:srgbClr val="002060"/>
                </a:solidFill>
              </a:rPr>
              <a:t>an opportunity for an informal </a:t>
            </a:r>
            <a:r>
              <a:rPr lang="en-US" sz="2100" b="1" dirty="0" smtClean="0">
                <a:solidFill>
                  <a:srgbClr val="002060"/>
                </a:solidFill>
              </a:rPr>
              <a:t>conference </a:t>
            </a:r>
            <a:r>
              <a:rPr lang="en-US" sz="2100" b="1" dirty="0">
                <a:solidFill>
                  <a:srgbClr val="002060"/>
                </a:solidFill>
              </a:rPr>
              <a:t>to discuss citations, penalties, abatement dates or any other information pertinent to the </a:t>
            </a:r>
            <a:r>
              <a:rPr lang="en-US" sz="2100" b="1" dirty="0" smtClean="0">
                <a:solidFill>
                  <a:srgbClr val="002060"/>
                </a:solidFill>
              </a:rPr>
              <a:t>inspection. </a:t>
            </a:r>
          </a:p>
          <a:p>
            <a:pPr marL="0" indent="0" algn="just">
              <a:buNone/>
            </a:pPr>
            <a:endParaRPr lang="en-US" sz="2100" b="1" dirty="0" smtClean="0">
              <a:solidFill>
                <a:srgbClr val="002060"/>
              </a:solidFill>
            </a:endParaRPr>
          </a:p>
          <a:p>
            <a:pPr algn="just"/>
            <a:r>
              <a:rPr lang="en-US" sz="2100" b="1" dirty="0" smtClean="0">
                <a:solidFill>
                  <a:srgbClr val="002060"/>
                </a:solidFill>
              </a:rPr>
              <a:t>Employers </a:t>
            </a:r>
            <a:r>
              <a:rPr lang="en-US" sz="2100" b="1" dirty="0">
                <a:solidFill>
                  <a:srgbClr val="002060"/>
                </a:solidFill>
              </a:rPr>
              <a:t>have </a:t>
            </a:r>
            <a:r>
              <a:rPr lang="en-US" sz="2100" b="1" dirty="0" smtClean="0">
                <a:solidFill>
                  <a:srgbClr val="002060"/>
                </a:solidFill>
              </a:rPr>
              <a:t>fifteen (15) </a:t>
            </a:r>
            <a:r>
              <a:rPr lang="en-US" sz="2100" b="1" dirty="0">
                <a:solidFill>
                  <a:srgbClr val="002060"/>
                </a:solidFill>
              </a:rPr>
              <a:t>working days after receipt of citations and proposed penalties to formally contest the alleged violations and/or penalties by sending a written </a:t>
            </a:r>
            <a:r>
              <a:rPr lang="en-US" sz="2100" b="1" dirty="0" smtClean="0">
                <a:solidFill>
                  <a:srgbClr val="002060"/>
                </a:solidFill>
              </a:rPr>
              <a:t>notice.  </a:t>
            </a:r>
            <a:endParaRPr lang="en-US" sz="2100" b="1" dirty="0">
              <a:solidFill>
                <a:srgbClr val="002060"/>
              </a:solidFill>
            </a:endParaRPr>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25</a:t>
            </a:fld>
            <a:endParaRPr lang="en-US"/>
          </a:p>
        </p:txBody>
      </p:sp>
    </p:spTree>
    <p:extLst>
      <p:ext uri="{BB962C8B-B14F-4D97-AF65-F5344CB8AC3E}">
        <p14:creationId xmlns:p14="http://schemas.microsoft.com/office/powerpoint/2010/main" val="715607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PEOSH Inspections </a:t>
            </a:r>
          </a:p>
        </p:txBody>
      </p:sp>
      <p:sp>
        <p:nvSpPr>
          <p:cNvPr id="3" name="Content Placeholder 2"/>
          <p:cNvSpPr>
            <a:spLocks noGrp="1"/>
          </p:cNvSpPr>
          <p:nvPr>
            <p:ph idx="1"/>
          </p:nvPr>
        </p:nvSpPr>
        <p:spPr>
          <a:xfrm>
            <a:off x="457200" y="1349376"/>
            <a:ext cx="8229600" cy="4952456"/>
          </a:xfrm>
        </p:spPr>
        <p:txBody>
          <a:bodyPr/>
          <a:lstStyle/>
          <a:p>
            <a:pPr marL="0" indent="0" algn="ctr">
              <a:buNone/>
            </a:pPr>
            <a:r>
              <a:rPr lang="en-US" sz="2000" b="1" dirty="0" smtClean="0">
                <a:solidFill>
                  <a:srgbClr val="002060"/>
                </a:solidFill>
              </a:rPr>
              <a:t>PEOSH Most Frequently Cited Safety and Health Standards</a:t>
            </a:r>
          </a:p>
          <a:p>
            <a:pPr marL="0" indent="0" algn="ctr">
              <a:lnSpc>
                <a:spcPct val="50000"/>
              </a:lnSpc>
              <a:spcBef>
                <a:spcPts val="0"/>
              </a:spcBef>
              <a:buNone/>
            </a:pPr>
            <a:endParaRPr lang="en-US" sz="2000" b="1" dirty="0">
              <a:solidFill>
                <a:srgbClr val="002060"/>
              </a:solidFill>
            </a:endParaRPr>
          </a:p>
          <a:p>
            <a:pPr algn="just"/>
            <a:r>
              <a:rPr lang="en-US" sz="2000" b="1" dirty="0" smtClean="0">
                <a:solidFill>
                  <a:srgbClr val="002060"/>
                </a:solidFill>
              </a:rPr>
              <a:t>Quarterly Reports </a:t>
            </a:r>
          </a:p>
          <a:p>
            <a:pPr marL="0" indent="0" algn="just">
              <a:lnSpc>
                <a:spcPct val="50000"/>
              </a:lnSpc>
              <a:buNone/>
            </a:pPr>
            <a:endParaRPr lang="en-US" sz="2000" b="1" dirty="0" smtClean="0">
              <a:solidFill>
                <a:srgbClr val="002060"/>
              </a:solidFill>
            </a:endParaRPr>
          </a:p>
          <a:p>
            <a:pPr algn="just"/>
            <a:r>
              <a:rPr lang="en-US" sz="2000" b="1" dirty="0" smtClean="0">
                <a:solidFill>
                  <a:srgbClr val="002060"/>
                </a:solidFill>
              </a:rPr>
              <a:t>Department of Labor Workforce Development</a:t>
            </a:r>
          </a:p>
          <a:p>
            <a:pPr lvl="1" algn="just">
              <a:buFont typeface="Wingdings" panose="05000000000000000000" pitchFamily="2" charset="2"/>
              <a:buChar char="§"/>
            </a:pPr>
            <a:r>
              <a:rPr lang="en-US" sz="2000" b="1" dirty="0" smtClean="0">
                <a:solidFill>
                  <a:srgbClr val="FF0000"/>
                </a:solidFill>
              </a:rPr>
              <a:t>Safety Standards: </a:t>
            </a:r>
            <a:r>
              <a:rPr lang="en-US" sz="2000" b="1" dirty="0" smtClean="0">
                <a:solidFill>
                  <a:srgbClr val="002060"/>
                </a:solidFill>
              </a:rPr>
              <a:t>Recordkeeping, General Duty Clause, Permit Required Confined Spaces, Electrical, PPE, Hazard Communication, Emergency Action Plans,  Control of Hazardous Energy, etc. </a:t>
            </a:r>
          </a:p>
          <a:p>
            <a:pPr lvl="1" algn="just">
              <a:lnSpc>
                <a:spcPct val="50000"/>
              </a:lnSpc>
              <a:buFont typeface="Wingdings" panose="05000000000000000000" pitchFamily="2" charset="2"/>
              <a:buChar char="§"/>
            </a:pPr>
            <a:endParaRPr lang="en-US" sz="2000" b="1" dirty="0" smtClean="0">
              <a:solidFill>
                <a:srgbClr val="002060"/>
              </a:solidFill>
            </a:endParaRPr>
          </a:p>
          <a:p>
            <a:pPr algn="just">
              <a:buFont typeface="Arial" panose="020B0604020202020204" pitchFamily="34" charset="0"/>
              <a:buChar char="•"/>
            </a:pPr>
            <a:r>
              <a:rPr lang="en-US" sz="2000" b="1" dirty="0" smtClean="0">
                <a:solidFill>
                  <a:srgbClr val="002060"/>
                </a:solidFill>
              </a:rPr>
              <a:t>Department of Health</a:t>
            </a:r>
          </a:p>
          <a:p>
            <a:pPr lvl="1" algn="just">
              <a:buFont typeface="Wingdings" panose="05000000000000000000" pitchFamily="2" charset="2"/>
              <a:buChar char="§"/>
            </a:pPr>
            <a:r>
              <a:rPr lang="en-US" sz="2000" b="1" dirty="0" smtClean="0">
                <a:solidFill>
                  <a:srgbClr val="FF0000"/>
                </a:solidFill>
              </a:rPr>
              <a:t>Health Standards: </a:t>
            </a:r>
            <a:r>
              <a:rPr lang="en-US" sz="2000" b="1" dirty="0" smtClean="0">
                <a:solidFill>
                  <a:srgbClr val="002060"/>
                </a:solidFill>
              </a:rPr>
              <a:t>Indoor Air Quality, Asbestos, Medical Services and First Aid, </a:t>
            </a:r>
            <a:r>
              <a:rPr lang="en-US" sz="2000" b="1" dirty="0" err="1" smtClean="0">
                <a:solidFill>
                  <a:srgbClr val="002060"/>
                </a:solidFill>
              </a:rPr>
              <a:t>Bloodborne</a:t>
            </a:r>
            <a:r>
              <a:rPr lang="en-US" sz="2000" b="1" dirty="0" smtClean="0">
                <a:solidFill>
                  <a:srgbClr val="002060"/>
                </a:solidFill>
              </a:rPr>
              <a:t> Pathogens, Respiratory Protection, Hazard Communication, etc.  </a:t>
            </a:r>
            <a:r>
              <a:rPr lang="en-US" sz="2000" b="1" dirty="0" smtClean="0">
                <a:solidFill>
                  <a:srgbClr val="FF0000"/>
                </a:solidFill>
              </a:rPr>
              <a:t> </a:t>
            </a:r>
          </a:p>
          <a:p>
            <a:pPr marL="457200" lvl="1" indent="0" algn="just">
              <a:lnSpc>
                <a:spcPct val="50000"/>
              </a:lnSpc>
              <a:buNone/>
            </a:pPr>
            <a:endParaRPr lang="en-US" sz="2000" b="1" dirty="0" smtClean="0">
              <a:solidFill>
                <a:srgbClr val="FF0000"/>
              </a:solidFill>
            </a:endParaRPr>
          </a:p>
          <a:p>
            <a:pPr algn="just"/>
            <a:r>
              <a:rPr lang="en-US" sz="2000" b="1" dirty="0" smtClean="0">
                <a:solidFill>
                  <a:srgbClr val="002060"/>
                </a:solidFill>
              </a:rPr>
              <a:t>Self-Assessments/Inspections for Regulatory Compliance </a:t>
            </a:r>
          </a:p>
          <a:p>
            <a:pPr lvl="1" algn="just">
              <a:buFont typeface="Wingdings" panose="05000000000000000000" pitchFamily="2" charset="2"/>
              <a:buChar char="§"/>
            </a:pPr>
            <a:endParaRPr lang="en-US" sz="2000" b="1" dirty="0" smtClean="0">
              <a:solidFill>
                <a:srgbClr val="FF0000"/>
              </a:solidFill>
            </a:endParaRPr>
          </a:p>
          <a:p>
            <a:pPr marL="0" indent="0" algn="just">
              <a:buNone/>
            </a:pPr>
            <a:r>
              <a:rPr lang="en-US" sz="2200" b="1" dirty="0" smtClean="0">
                <a:solidFill>
                  <a:srgbClr val="002060"/>
                </a:solidFill>
              </a:rPr>
              <a:t>  </a:t>
            </a:r>
            <a:endParaRPr lang="en-US" sz="2200" b="1" dirty="0">
              <a:solidFill>
                <a:srgbClr val="002060"/>
              </a:solidFill>
            </a:endParaRPr>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26</a:t>
            </a:fld>
            <a:endParaRPr lang="en-US"/>
          </a:p>
        </p:txBody>
      </p:sp>
    </p:spTree>
    <p:extLst>
      <p:ext uri="{BB962C8B-B14F-4D97-AF65-F5344CB8AC3E}">
        <p14:creationId xmlns:p14="http://schemas.microsoft.com/office/powerpoint/2010/main" val="38491698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29601" cy="1074737"/>
          </a:xfrm>
        </p:spPr>
        <p:txBody>
          <a:bodyPr/>
          <a:lstStyle/>
          <a:p>
            <a:r>
              <a:rPr lang="en-US" dirty="0">
                <a:latin typeface="Arial" charset="0"/>
                <a:ea typeface="ＭＳ Ｐゴシック" pitchFamily="81" charset="-128"/>
                <a:cs typeface="Arial" charset="0"/>
              </a:rPr>
              <a:t>2017 Safety Coordinators’ Roundtable</a:t>
            </a:r>
            <a:endParaRPr lang="en-US" dirty="0"/>
          </a:p>
        </p:txBody>
      </p:sp>
      <p:sp>
        <p:nvSpPr>
          <p:cNvPr id="3" name="Content Placeholder 2"/>
          <p:cNvSpPr>
            <a:spLocks noGrp="1"/>
          </p:cNvSpPr>
          <p:nvPr>
            <p:ph idx="1"/>
          </p:nvPr>
        </p:nvSpPr>
        <p:spPr>
          <a:xfrm>
            <a:off x="176646" y="1349375"/>
            <a:ext cx="8832272" cy="4895561"/>
          </a:xfrm>
        </p:spPr>
        <p:txBody>
          <a:bodyPr/>
          <a:lstStyle/>
          <a:p>
            <a:pPr marL="0" indent="0" algn="ctr">
              <a:buNone/>
            </a:pPr>
            <a:r>
              <a:rPr lang="en-US" sz="2200" b="1" dirty="0" smtClean="0">
                <a:solidFill>
                  <a:srgbClr val="002060"/>
                </a:solidFill>
              </a:rPr>
              <a:t>Safety and Health Websites </a:t>
            </a:r>
          </a:p>
          <a:p>
            <a:pPr marL="0" indent="0">
              <a:buNone/>
            </a:pPr>
            <a:r>
              <a:rPr lang="en-US" sz="2000" b="1" dirty="0" smtClean="0">
                <a:solidFill>
                  <a:srgbClr val="002060"/>
                </a:solidFill>
                <a:hlinkClick r:id="rId2"/>
              </a:rPr>
              <a:t>https</a:t>
            </a:r>
            <a:r>
              <a:rPr lang="en-US" sz="2000" b="1" dirty="0">
                <a:solidFill>
                  <a:srgbClr val="002060"/>
                </a:solidFill>
                <a:hlinkClick r:id="rId2"/>
              </a:rPr>
              <a:t>://www.cdc.gov/niosh</a:t>
            </a:r>
            <a:r>
              <a:rPr lang="en-US" sz="2000" b="1" dirty="0" smtClean="0">
                <a:solidFill>
                  <a:srgbClr val="002060"/>
                </a:solidFill>
                <a:hlinkClick r:id="rId2"/>
              </a:rPr>
              <a:t>/</a:t>
            </a:r>
            <a:endParaRPr lang="en-US" sz="2000" b="1" dirty="0" smtClean="0">
              <a:solidFill>
                <a:srgbClr val="002060"/>
              </a:solidFill>
            </a:endParaRPr>
          </a:p>
          <a:p>
            <a:pPr marL="0" indent="0">
              <a:buNone/>
            </a:pPr>
            <a:endParaRPr lang="en-US" b="1" dirty="0">
              <a:solidFill>
                <a:srgbClr val="002060"/>
              </a:solidFill>
            </a:endParaRPr>
          </a:p>
          <a:p>
            <a:pPr marL="0" indent="0">
              <a:buNone/>
            </a:pPr>
            <a:r>
              <a:rPr lang="en-US" sz="2000" b="1" dirty="0">
                <a:solidFill>
                  <a:srgbClr val="002060"/>
                </a:solidFill>
                <a:hlinkClick r:id="rId3"/>
              </a:rPr>
              <a:t>http://</a:t>
            </a:r>
            <a:r>
              <a:rPr lang="en-US" sz="2000" b="1" dirty="0" smtClean="0">
                <a:solidFill>
                  <a:srgbClr val="002060"/>
                </a:solidFill>
                <a:hlinkClick r:id="rId3"/>
              </a:rPr>
              <a:t>www.elcosh.org/index.php</a:t>
            </a:r>
            <a:endParaRPr lang="en-US" sz="2000" b="1" dirty="0" smtClean="0">
              <a:solidFill>
                <a:srgbClr val="002060"/>
              </a:solidFill>
            </a:endParaRPr>
          </a:p>
          <a:p>
            <a:pPr marL="0" indent="0">
              <a:buNone/>
            </a:pPr>
            <a:endParaRPr lang="en-US" b="1" dirty="0">
              <a:solidFill>
                <a:srgbClr val="002060"/>
              </a:solidFill>
            </a:endParaRPr>
          </a:p>
          <a:p>
            <a:pPr marL="0" indent="0">
              <a:buNone/>
            </a:pPr>
            <a:r>
              <a:rPr lang="en-US" sz="2000" b="1" dirty="0">
                <a:solidFill>
                  <a:srgbClr val="002060"/>
                </a:solidFill>
                <a:hlinkClick r:id="rId4"/>
              </a:rPr>
              <a:t>https://www.osha.gov</a:t>
            </a:r>
            <a:r>
              <a:rPr lang="en-US" sz="2000" b="1" dirty="0" smtClean="0">
                <a:solidFill>
                  <a:srgbClr val="002060"/>
                </a:solidFill>
                <a:hlinkClick r:id="rId4"/>
              </a:rPr>
              <a:t>/</a:t>
            </a:r>
            <a:endParaRPr lang="en-US" sz="2000" b="1" dirty="0" smtClean="0">
              <a:solidFill>
                <a:srgbClr val="002060"/>
              </a:solidFill>
            </a:endParaRPr>
          </a:p>
          <a:p>
            <a:pPr marL="0" indent="0">
              <a:buNone/>
            </a:pPr>
            <a:endParaRPr lang="en-US" sz="2000" b="1" dirty="0">
              <a:solidFill>
                <a:srgbClr val="002060"/>
              </a:solidFill>
            </a:endParaRPr>
          </a:p>
          <a:p>
            <a:pPr marL="0" indent="0">
              <a:buNone/>
            </a:pPr>
            <a:r>
              <a:rPr lang="en-US" sz="2000" b="1" dirty="0">
                <a:solidFill>
                  <a:srgbClr val="002060"/>
                </a:solidFill>
                <a:hlinkClick r:id="rId5"/>
              </a:rPr>
              <a:t>http://</a:t>
            </a:r>
            <a:r>
              <a:rPr lang="en-US" sz="2000" b="1" dirty="0" smtClean="0">
                <a:solidFill>
                  <a:srgbClr val="002060"/>
                </a:solidFill>
                <a:hlinkClick r:id="rId5"/>
              </a:rPr>
              <a:t>lwd.dol.state.nj.us/lsse/employer/Public_Employees_OSH.html</a:t>
            </a:r>
            <a:endParaRPr lang="en-US" sz="2000" b="1" dirty="0" smtClean="0">
              <a:solidFill>
                <a:srgbClr val="002060"/>
              </a:solidFill>
            </a:endParaRPr>
          </a:p>
          <a:p>
            <a:pPr marL="0" indent="0">
              <a:buNone/>
            </a:pPr>
            <a:endParaRPr lang="en-US" sz="2000" b="1" dirty="0">
              <a:solidFill>
                <a:srgbClr val="002060"/>
              </a:solidFill>
            </a:endParaRPr>
          </a:p>
          <a:p>
            <a:pPr marL="0" indent="0">
              <a:buNone/>
            </a:pPr>
            <a:r>
              <a:rPr lang="en-US" sz="2000" b="1" dirty="0">
                <a:solidFill>
                  <a:srgbClr val="002060"/>
                </a:solidFill>
                <a:hlinkClick r:id="rId6"/>
              </a:rPr>
              <a:t>http://www.nj.gov/health/workplacehealthandsafety/peosh</a:t>
            </a:r>
            <a:r>
              <a:rPr lang="en-US" sz="2000" b="1" dirty="0" smtClean="0">
                <a:solidFill>
                  <a:srgbClr val="002060"/>
                </a:solidFill>
                <a:hlinkClick r:id="rId6"/>
              </a:rPr>
              <a:t>/</a:t>
            </a:r>
            <a:endParaRPr lang="en-US" sz="2000" b="1" dirty="0" smtClean="0">
              <a:solidFill>
                <a:srgbClr val="002060"/>
              </a:solidFill>
            </a:endParaRPr>
          </a:p>
          <a:p>
            <a:pPr marL="0" indent="0">
              <a:buNone/>
            </a:pPr>
            <a:endParaRPr lang="en-US" sz="2000" b="1" dirty="0">
              <a:solidFill>
                <a:srgbClr val="002060"/>
              </a:solidFill>
            </a:endParaRPr>
          </a:p>
          <a:p>
            <a:pPr marL="0" indent="0">
              <a:buNone/>
            </a:pPr>
            <a:r>
              <a:rPr lang="en-US" sz="2000" b="1" dirty="0">
                <a:solidFill>
                  <a:srgbClr val="002060"/>
                </a:solidFill>
                <a:hlinkClick r:id="rId7"/>
              </a:rPr>
              <a:t>http://</a:t>
            </a:r>
            <a:r>
              <a:rPr lang="en-US" sz="2000" b="1" dirty="0" smtClean="0">
                <a:solidFill>
                  <a:srgbClr val="002060"/>
                </a:solidFill>
                <a:hlinkClick r:id="rId7"/>
              </a:rPr>
              <a:t>www.nsc.org/pages/home.aspx</a:t>
            </a:r>
            <a:endParaRPr lang="en-US" sz="2000" b="1" dirty="0" smtClean="0">
              <a:solidFill>
                <a:srgbClr val="002060"/>
              </a:solidFill>
            </a:endParaRPr>
          </a:p>
          <a:p>
            <a:pPr marL="0" indent="0">
              <a:buNone/>
            </a:pPr>
            <a:endParaRPr lang="en-US" sz="2000" b="1" dirty="0">
              <a:solidFill>
                <a:srgbClr val="002060"/>
              </a:solidFill>
            </a:endParaRPr>
          </a:p>
          <a:p>
            <a:pPr marL="0" indent="0">
              <a:buNone/>
            </a:pPr>
            <a:endParaRPr lang="en-US" sz="2000" b="1" dirty="0" smtClean="0">
              <a:solidFill>
                <a:srgbClr val="002060"/>
              </a:solidFill>
            </a:endParaRPr>
          </a:p>
          <a:p>
            <a:pPr marL="0" indent="0">
              <a:buNone/>
            </a:pPr>
            <a:endParaRPr lang="en-US" b="1" dirty="0">
              <a:solidFill>
                <a:srgbClr val="002060"/>
              </a:solidFill>
            </a:endParaRPr>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27</a:t>
            </a:fld>
            <a:endParaRPr lang="en-US"/>
          </a:p>
        </p:txBody>
      </p:sp>
    </p:spTree>
    <p:extLst>
      <p:ext uri="{BB962C8B-B14F-4D97-AF65-F5344CB8AC3E}">
        <p14:creationId xmlns:p14="http://schemas.microsoft.com/office/powerpoint/2010/main" val="21548655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29601" cy="1074737"/>
          </a:xfrm>
        </p:spPr>
        <p:txBody>
          <a:bodyPr/>
          <a:lstStyle/>
          <a:p>
            <a:r>
              <a:rPr lang="en-US" dirty="0">
                <a:latin typeface="Arial" charset="0"/>
                <a:ea typeface="ＭＳ Ｐゴシック" pitchFamily="81" charset="-128"/>
                <a:cs typeface="Arial" charset="0"/>
              </a:rPr>
              <a:t>2017 Safety Coordinators’ Roundtable</a:t>
            </a:r>
            <a:endParaRPr lang="en-US" dirty="0"/>
          </a:p>
        </p:txBody>
      </p:sp>
      <p:sp>
        <p:nvSpPr>
          <p:cNvPr id="3" name="Content Placeholder 2"/>
          <p:cNvSpPr>
            <a:spLocks noGrp="1"/>
          </p:cNvSpPr>
          <p:nvPr>
            <p:ph idx="1"/>
          </p:nvPr>
        </p:nvSpPr>
        <p:spPr>
          <a:xfrm>
            <a:off x="457199" y="1370157"/>
            <a:ext cx="8229600" cy="4525963"/>
          </a:xfrm>
        </p:spPr>
        <p:txBody>
          <a:bodyPr/>
          <a:lstStyle/>
          <a:p>
            <a:pPr marL="0" indent="0" algn="ctr">
              <a:buNone/>
            </a:pPr>
            <a:r>
              <a:rPr lang="en-US" sz="2200" b="1" dirty="0" smtClean="0">
                <a:solidFill>
                  <a:srgbClr val="002060"/>
                </a:solidFill>
              </a:rPr>
              <a:t> </a:t>
            </a:r>
            <a:endParaRPr lang="en-US" sz="2200" b="1" dirty="0">
              <a:solidFill>
                <a:srgbClr val="002060"/>
              </a:solidFill>
            </a:endParaRPr>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28</a:t>
            </a:fld>
            <a:endParaRPr lang="en-US"/>
          </a:p>
        </p:txBody>
      </p:sp>
      <p:sp>
        <p:nvSpPr>
          <p:cNvPr id="6" name="TextBox 5"/>
          <p:cNvSpPr txBox="1"/>
          <p:nvPr/>
        </p:nvSpPr>
        <p:spPr>
          <a:xfrm>
            <a:off x="457199" y="1569027"/>
            <a:ext cx="8229600" cy="4893647"/>
          </a:xfrm>
          <a:prstGeom prst="rect">
            <a:avLst/>
          </a:prstGeom>
          <a:noFill/>
        </p:spPr>
        <p:txBody>
          <a:bodyPr wrap="square" rtlCol="0">
            <a:spAutoFit/>
          </a:bodyPr>
          <a:lstStyle/>
          <a:p>
            <a:pPr algn="ctr"/>
            <a:endParaRPr lang="en-US" sz="2400" b="1" dirty="0" smtClean="0">
              <a:solidFill>
                <a:srgbClr val="002060"/>
              </a:solidFill>
            </a:endParaRPr>
          </a:p>
          <a:p>
            <a:pPr algn="ctr"/>
            <a:endParaRPr lang="en-US" sz="2400" b="1" dirty="0">
              <a:solidFill>
                <a:srgbClr val="002060"/>
              </a:solidFill>
            </a:endParaRPr>
          </a:p>
          <a:p>
            <a:pPr algn="ctr"/>
            <a:r>
              <a:rPr lang="en-US" sz="2400" b="1" dirty="0" smtClean="0">
                <a:solidFill>
                  <a:srgbClr val="002060"/>
                </a:solidFill>
              </a:rPr>
              <a:t>Will You Watch Out for My Safety?</a:t>
            </a:r>
          </a:p>
          <a:p>
            <a:pPr algn="ctr"/>
            <a:endParaRPr lang="en-US" sz="2400" b="1" dirty="0">
              <a:solidFill>
                <a:srgbClr val="002060"/>
              </a:solidFill>
            </a:endParaRPr>
          </a:p>
          <a:p>
            <a:pPr algn="ctr"/>
            <a:r>
              <a:rPr lang="en-US" sz="2400" b="1" dirty="0" smtClean="0">
                <a:solidFill>
                  <a:srgbClr val="002060"/>
                </a:solidFill>
              </a:rPr>
              <a:t>Do You Want Me to Watch Out for Your Safety?</a:t>
            </a:r>
          </a:p>
          <a:p>
            <a:pPr algn="ctr"/>
            <a:endParaRPr lang="en-US" sz="2400" b="1" dirty="0">
              <a:solidFill>
                <a:srgbClr val="002060"/>
              </a:solidFill>
            </a:endParaRPr>
          </a:p>
          <a:p>
            <a:pPr algn="ctr"/>
            <a:r>
              <a:rPr lang="en-US" sz="2400" b="1" dirty="0" smtClean="0">
                <a:solidFill>
                  <a:srgbClr val="002060"/>
                </a:solidFill>
              </a:rPr>
              <a:t>It’s The Right Thing to Do! </a:t>
            </a:r>
          </a:p>
          <a:p>
            <a:pPr algn="ctr"/>
            <a:endParaRPr lang="en-US" sz="2400" b="1" dirty="0" smtClean="0">
              <a:solidFill>
                <a:srgbClr val="002060"/>
              </a:solidFill>
            </a:endParaRPr>
          </a:p>
          <a:p>
            <a:pPr algn="ctr"/>
            <a:endParaRPr lang="en-US" sz="2400" b="1" dirty="0">
              <a:solidFill>
                <a:srgbClr val="002060"/>
              </a:solidFill>
            </a:endParaRPr>
          </a:p>
          <a:p>
            <a:pPr algn="ctr"/>
            <a:endParaRPr lang="en-US" sz="2400" b="1" dirty="0" smtClean="0">
              <a:solidFill>
                <a:srgbClr val="002060"/>
              </a:solidFill>
            </a:endParaRPr>
          </a:p>
          <a:p>
            <a:pPr algn="ctr"/>
            <a:endParaRPr lang="en-US" sz="2400" b="1" dirty="0">
              <a:solidFill>
                <a:srgbClr val="002060"/>
              </a:solidFill>
            </a:endParaRPr>
          </a:p>
          <a:p>
            <a:pPr algn="ctr"/>
            <a:endParaRPr lang="en-US" sz="2400" b="1" dirty="0" smtClean="0">
              <a:solidFill>
                <a:srgbClr val="002060"/>
              </a:solidFill>
            </a:endParaRPr>
          </a:p>
          <a:p>
            <a:pPr algn="ctr"/>
            <a:r>
              <a:rPr lang="en-US" sz="2400" b="1" dirty="0" smtClean="0">
                <a:solidFill>
                  <a:srgbClr val="002060"/>
                </a:solidFill>
              </a:rPr>
              <a:t>   </a:t>
            </a:r>
            <a:endParaRPr lang="en-US" sz="2400" b="1" dirty="0">
              <a:solidFill>
                <a:srgbClr val="002060"/>
              </a:solidFill>
            </a:endParaRPr>
          </a:p>
        </p:txBody>
      </p:sp>
    </p:spTree>
    <p:extLst>
      <p:ext uri="{BB962C8B-B14F-4D97-AF65-F5344CB8AC3E}">
        <p14:creationId xmlns:p14="http://schemas.microsoft.com/office/powerpoint/2010/main" val="1765246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a:xfrm>
            <a:off x="395055" y="280914"/>
            <a:ext cx="8259417" cy="1074737"/>
          </a:xfrm>
        </p:spPr>
        <p:txBody>
          <a:bodyPr/>
          <a:lstStyle/>
          <a:p>
            <a:r>
              <a:rPr lang="en-US" dirty="0">
                <a:latin typeface="Arial" charset="0"/>
                <a:ea typeface="ＭＳ Ｐゴシック" pitchFamily="81" charset="-128"/>
                <a:cs typeface="Arial" charset="0"/>
              </a:rPr>
              <a:t>2017 Safety Coordinators’ Roundtable</a:t>
            </a:r>
            <a:endParaRPr lang="en-US" dirty="0" smtClean="0">
              <a:latin typeface="Arial" charset="0"/>
              <a:ea typeface="ＭＳ Ｐゴシック" pitchFamily="81" charset="-128"/>
              <a:cs typeface="Arial" charset="0"/>
            </a:endParaRPr>
          </a:p>
        </p:txBody>
      </p:sp>
      <p:sp>
        <p:nvSpPr>
          <p:cNvPr id="4" name="Slide Number Placeholder 3"/>
          <p:cNvSpPr>
            <a:spLocks noGrp="1"/>
          </p:cNvSpPr>
          <p:nvPr>
            <p:ph type="sldNum" sz="quarter" idx="10"/>
          </p:nvPr>
        </p:nvSpPr>
        <p:spPr/>
        <p:txBody>
          <a:bodyPr/>
          <a:lstStyle/>
          <a:p>
            <a:pPr>
              <a:defRPr/>
            </a:pPr>
            <a:fld id="{4CB2C26B-D892-4EE2-AED9-3E9E41D93BF3}" type="slidenum">
              <a:rPr lang="en-US" smtClean="0"/>
              <a:pPr>
                <a:defRPr/>
              </a:pPr>
              <a:t>3</a:t>
            </a:fld>
            <a:endParaRPr lang="en-US" dirty="0"/>
          </a:p>
        </p:txBody>
      </p:sp>
      <p:sp>
        <p:nvSpPr>
          <p:cNvPr id="2" name="TextBox 1"/>
          <p:cNvSpPr txBox="1"/>
          <p:nvPr/>
        </p:nvSpPr>
        <p:spPr>
          <a:xfrm>
            <a:off x="457200" y="1533236"/>
            <a:ext cx="8197273" cy="9110186"/>
          </a:xfrm>
          <a:prstGeom prst="rect">
            <a:avLst/>
          </a:prstGeom>
          <a:noFill/>
        </p:spPr>
        <p:txBody>
          <a:bodyPr wrap="square" rtlCol="0">
            <a:spAutoFit/>
          </a:bodyPr>
          <a:lstStyle/>
          <a:p>
            <a:pPr algn="ctr"/>
            <a:r>
              <a:rPr lang="en-US" sz="2800" b="1" dirty="0">
                <a:solidFill>
                  <a:srgbClr val="002060"/>
                </a:solidFill>
                <a:cs typeface="Arial" charset="0"/>
              </a:rPr>
              <a:t>2016 Safety Incentive </a:t>
            </a:r>
            <a:r>
              <a:rPr lang="en-US" sz="2800" b="1" dirty="0" smtClean="0">
                <a:solidFill>
                  <a:srgbClr val="002060"/>
                </a:solidFill>
                <a:cs typeface="Arial" charset="0"/>
              </a:rPr>
              <a:t>Awards</a:t>
            </a:r>
          </a:p>
          <a:p>
            <a:pPr algn="ctr"/>
            <a:endParaRPr lang="en-US" sz="2800" b="1" dirty="0">
              <a:solidFill>
                <a:srgbClr val="002060"/>
              </a:solidFill>
              <a:cs typeface="Arial" charset="0"/>
            </a:endParaRPr>
          </a:p>
          <a:p>
            <a:pPr algn="ctr"/>
            <a:r>
              <a:rPr lang="en-US" sz="2800" b="1" dirty="0" smtClean="0">
                <a:solidFill>
                  <a:srgbClr val="002060"/>
                </a:solidFill>
                <a:cs typeface="Arial" charset="0"/>
              </a:rPr>
              <a:t>								</a:t>
            </a:r>
          </a:p>
          <a:p>
            <a:pPr algn="ctr"/>
            <a:endParaRPr lang="en-US" sz="2800" b="1" dirty="0" smtClean="0">
              <a:solidFill>
                <a:srgbClr val="002060"/>
              </a:solidFill>
              <a:cs typeface="Arial" charset="0"/>
            </a:endParaRPr>
          </a:p>
          <a:p>
            <a:pPr algn="ctr"/>
            <a:r>
              <a:rPr lang="en-US" sz="2800" b="1" dirty="0" smtClean="0">
                <a:solidFill>
                  <a:srgbClr val="002060"/>
                </a:solidFill>
                <a:cs typeface="Arial" charset="0"/>
              </a:rPr>
              <a:t>All ACMJIF Members Qualified for an Award!</a:t>
            </a:r>
          </a:p>
          <a:p>
            <a:pPr algn="ctr"/>
            <a:endParaRPr lang="en-US" sz="2200" b="1" dirty="0" smtClean="0">
              <a:solidFill>
                <a:srgbClr val="002060"/>
              </a:solidFill>
              <a:cs typeface="Arial" charset="0"/>
            </a:endParaRPr>
          </a:p>
          <a:p>
            <a:pPr algn="ctr"/>
            <a:r>
              <a:rPr lang="en-US" sz="2200" b="1" dirty="0" smtClean="0">
                <a:solidFill>
                  <a:srgbClr val="002060"/>
                </a:solidFill>
                <a:cs typeface="Arial" charset="0"/>
              </a:rPr>
              <a:t>X-Small	$1,650.00</a:t>
            </a:r>
          </a:p>
          <a:p>
            <a:pPr algn="ctr"/>
            <a:r>
              <a:rPr lang="en-US" sz="2200" b="1" dirty="0" smtClean="0">
                <a:solidFill>
                  <a:srgbClr val="002060"/>
                </a:solidFill>
                <a:cs typeface="Arial" charset="0"/>
              </a:rPr>
              <a:t>Small	  	$1,900.00</a:t>
            </a:r>
          </a:p>
          <a:p>
            <a:pPr algn="ctr"/>
            <a:r>
              <a:rPr lang="en-US" sz="2200" b="1" dirty="0" smtClean="0">
                <a:solidFill>
                  <a:srgbClr val="002060"/>
                </a:solidFill>
                <a:cs typeface="Arial" charset="0"/>
              </a:rPr>
              <a:t>Medium	$2,150.00</a:t>
            </a:r>
          </a:p>
          <a:p>
            <a:pPr algn="ctr"/>
            <a:r>
              <a:rPr lang="en-US" sz="2200" b="1" dirty="0" smtClean="0">
                <a:solidFill>
                  <a:srgbClr val="002060"/>
                </a:solidFill>
                <a:cs typeface="Arial" charset="0"/>
              </a:rPr>
              <a:t>Large		$2,400.00</a:t>
            </a:r>
          </a:p>
          <a:p>
            <a:pPr algn="ctr"/>
            <a:r>
              <a:rPr lang="en-US" sz="2200" b="1" dirty="0" smtClean="0">
                <a:solidFill>
                  <a:srgbClr val="002060"/>
                </a:solidFill>
                <a:cs typeface="Arial" charset="0"/>
              </a:rPr>
              <a:t>             XL-Large	 $2,650.00			 </a:t>
            </a:r>
          </a:p>
          <a:p>
            <a:pPr algn="ctr"/>
            <a:endParaRPr lang="en-US" sz="2200" b="1" dirty="0" smtClean="0">
              <a:solidFill>
                <a:srgbClr val="002060"/>
              </a:solidFill>
              <a:cs typeface="Arial" charset="0"/>
            </a:endParaRPr>
          </a:p>
          <a:p>
            <a:pPr algn="ctr"/>
            <a:endParaRPr lang="en-US" sz="2200" b="1" dirty="0" smtClean="0">
              <a:solidFill>
                <a:srgbClr val="002060"/>
              </a:solidFill>
              <a:cs typeface="Arial" charset="0"/>
            </a:endParaRPr>
          </a:p>
          <a:p>
            <a:pPr algn="ctr"/>
            <a:endParaRPr lang="en-US" sz="2200" b="1" dirty="0">
              <a:solidFill>
                <a:srgbClr val="002060"/>
              </a:solidFill>
              <a:cs typeface="Arial" charset="0"/>
            </a:endParaRPr>
          </a:p>
          <a:p>
            <a:pPr algn="ctr"/>
            <a:endParaRPr lang="en-US" sz="2800" b="1" dirty="0" smtClean="0">
              <a:solidFill>
                <a:srgbClr val="002060"/>
              </a:solidFill>
              <a:cs typeface="Arial" charset="0"/>
            </a:endParaRPr>
          </a:p>
          <a:p>
            <a:pPr algn="ctr"/>
            <a:endParaRPr lang="en-US" sz="2800" b="1" dirty="0">
              <a:solidFill>
                <a:srgbClr val="002060"/>
              </a:solidFill>
              <a:cs typeface="Arial" charset="0"/>
            </a:endParaRPr>
          </a:p>
          <a:p>
            <a:pPr algn="ctr"/>
            <a:endParaRPr lang="en-US" sz="2800" b="1" dirty="0" smtClean="0">
              <a:solidFill>
                <a:srgbClr val="002060"/>
              </a:solidFill>
              <a:cs typeface="Arial" charset="0"/>
            </a:endParaRPr>
          </a:p>
          <a:p>
            <a:pPr algn="ctr"/>
            <a:endParaRPr lang="en-US" sz="2800" b="1" dirty="0">
              <a:solidFill>
                <a:srgbClr val="002060"/>
              </a:solidFill>
              <a:cs typeface="Arial" charset="0"/>
            </a:endParaRPr>
          </a:p>
          <a:p>
            <a:pPr algn="ctr"/>
            <a:r>
              <a:rPr lang="en-US" sz="2800" b="1" dirty="0" smtClean="0">
                <a:solidFill>
                  <a:srgbClr val="002060"/>
                </a:solidFill>
                <a:cs typeface="Arial" charset="0"/>
              </a:rPr>
              <a:t> </a:t>
            </a:r>
          </a:p>
          <a:p>
            <a:pPr algn="ctr"/>
            <a:endParaRPr lang="en-US" b="1" dirty="0">
              <a:solidFill>
                <a:srgbClr val="002060"/>
              </a:solidFill>
              <a:cs typeface="Arial" charset="0"/>
            </a:endParaRPr>
          </a:p>
          <a:p>
            <a:pPr algn="ctr"/>
            <a:endParaRPr lang="en-US" b="1" dirty="0" smtClean="0">
              <a:solidFill>
                <a:srgbClr val="002060"/>
              </a:solidFill>
              <a:cs typeface="Arial" charset="0"/>
            </a:endParaRPr>
          </a:p>
          <a:p>
            <a:pPr algn="ctr"/>
            <a:endParaRPr lang="en-US" b="1" dirty="0">
              <a:solidFill>
                <a:srgbClr val="002060"/>
              </a:solidFill>
              <a:cs typeface="Arial" charset="0"/>
            </a:endParaRPr>
          </a:p>
          <a:p>
            <a:pPr algn="ctr"/>
            <a:endParaRPr lang="en-US" b="1" dirty="0" smtClean="0">
              <a:solidFill>
                <a:srgbClr val="002060"/>
              </a:solidFill>
              <a:cs typeface="Arial" charset="0"/>
            </a:endParaRPr>
          </a:p>
          <a:p>
            <a:pPr algn="ctr"/>
            <a:endParaRPr lang="en-US" b="1" dirty="0">
              <a:solidFill>
                <a:srgbClr val="002060"/>
              </a:solidFill>
              <a:cs typeface="Arial" charset="0"/>
            </a:endParaRPr>
          </a:p>
          <a:p>
            <a:pPr algn="ctr"/>
            <a:endParaRPr lang="en-US" b="1" dirty="0">
              <a:solidFill>
                <a:srgbClr val="002060"/>
              </a:solidFill>
              <a:cs typeface="Arial" charset="0"/>
            </a:endParaRPr>
          </a:p>
        </p:txBody>
      </p:sp>
      <p:sp>
        <p:nvSpPr>
          <p:cNvPr id="3" name="5-Point Star 2"/>
          <p:cNvSpPr/>
          <p:nvPr/>
        </p:nvSpPr>
        <p:spPr>
          <a:xfrm>
            <a:off x="1828799" y="2059709"/>
            <a:ext cx="914400" cy="91440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5-Point Star 4"/>
          <p:cNvSpPr/>
          <p:nvPr/>
        </p:nvSpPr>
        <p:spPr>
          <a:xfrm>
            <a:off x="4185084" y="2059709"/>
            <a:ext cx="914400" cy="91440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5-Point Star 5"/>
          <p:cNvSpPr/>
          <p:nvPr/>
        </p:nvSpPr>
        <p:spPr>
          <a:xfrm>
            <a:off x="2946401" y="2059709"/>
            <a:ext cx="914400" cy="91440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5-Point Star 6"/>
          <p:cNvSpPr/>
          <p:nvPr/>
        </p:nvSpPr>
        <p:spPr>
          <a:xfrm>
            <a:off x="5329383" y="2059709"/>
            <a:ext cx="914400" cy="91440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5-Point Star 7"/>
          <p:cNvSpPr/>
          <p:nvPr/>
        </p:nvSpPr>
        <p:spPr>
          <a:xfrm>
            <a:off x="6406430" y="2059709"/>
            <a:ext cx="914400" cy="91440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ＭＳ Ｐゴシック" pitchFamily="81" charset="-128"/>
                <a:cs typeface="Arial" charset="0"/>
              </a:rPr>
              <a:t>2017 Safety Coordinators’ Roundtable</a:t>
            </a:r>
            <a:endParaRPr lang="en-US" dirty="0"/>
          </a:p>
        </p:txBody>
      </p:sp>
      <p:sp>
        <p:nvSpPr>
          <p:cNvPr id="3" name="Content Placeholder 2"/>
          <p:cNvSpPr>
            <a:spLocks noGrp="1"/>
          </p:cNvSpPr>
          <p:nvPr>
            <p:ph idx="1"/>
          </p:nvPr>
        </p:nvSpPr>
        <p:spPr>
          <a:xfrm>
            <a:off x="457200" y="1443181"/>
            <a:ext cx="8229600" cy="4525963"/>
          </a:xfrm>
        </p:spPr>
        <p:txBody>
          <a:bodyPr/>
          <a:lstStyle/>
          <a:p>
            <a:pPr marL="0" indent="0" algn="ctr">
              <a:buNone/>
            </a:pPr>
            <a:r>
              <a:rPr lang="en-US" sz="2200" b="1" dirty="0" smtClean="0">
                <a:solidFill>
                  <a:srgbClr val="00447C"/>
                </a:solidFill>
              </a:rPr>
              <a:t>2017 Safety Incentive Program </a:t>
            </a:r>
          </a:p>
          <a:p>
            <a:pPr algn="just"/>
            <a:r>
              <a:rPr lang="en-US" sz="2200" b="1" dirty="0" smtClean="0">
                <a:solidFill>
                  <a:srgbClr val="00447C"/>
                </a:solidFill>
              </a:rPr>
              <a:t>Safety Committee Schedule – January 31, 2017</a:t>
            </a:r>
          </a:p>
          <a:p>
            <a:pPr algn="just"/>
            <a:r>
              <a:rPr lang="en-US" sz="2200" b="1" dirty="0" smtClean="0">
                <a:solidFill>
                  <a:srgbClr val="00447C"/>
                </a:solidFill>
              </a:rPr>
              <a:t>2017 Safety Contract – March 31, 2017</a:t>
            </a:r>
          </a:p>
          <a:p>
            <a:pPr algn="just"/>
            <a:r>
              <a:rPr lang="en-US" sz="2200" b="1" dirty="0" smtClean="0">
                <a:solidFill>
                  <a:srgbClr val="00447C"/>
                </a:solidFill>
              </a:rPr>
              <a:t>Attend Safety Kickoff Breakfast – April 6, 2017</a:t>
            </a:r>
          </a:p>
          <a:p>
            <a:pPr algn="just"/>
            <a:r>
              <a:rPr lang="en-US" sz="2200" b="1" dirty="0" smtClean="0">
                <a:solidFill>
                  <a:srgbClr val="00447C"/>
                </a:solidFill>
              </a:rPr>
              <a:t>Attend at least One Half Day Session – Planning Retreat </a:t>
            </a:r>
          </a:p>
          <a:p>
            <a:pPr marL="0" indent="0" algn="ctr">
              <a:buNone/>
            </a:pPr>
            <a:r>
              <a:rPr lang="en-US" sz="2000" b="1" dirty="0" smtClean="0">
                <a:solidFill>
                  <a:srgbClr val="00447C"/>
                </a:solidFill>
              </a:rPr>
              <a:t>(Date to be Announced)</a:t>
            </a:r>
          </a:p>
          <a:p>
            <a:pPr algn="just"/>
            <a:r>
              <a:rPr lang="en-US" sz="2000" b="1" dirty="0" smtClean="0">
                <a:solidFill>
                  <a:srgbClr val="00447C"/>
                </a:solidFill>
              </a:rPr>
              <a:t>EMS, Fire and Police Staff enroll in and </a:t>
            </a:r>
            <a:r>
              <a:rPr lang="en-US" sz="2000" b="1" dirty="0">
                <a:solidFill>
                  <a:srgbClr val="00447C"/>
                </a:solidFill>
              </a:rPr>
              <a:t>c</a:t>
            </a:r>
            <a:r>
              <a:rPr lang="en-US" sz="2000" b="1" dirty="0" smtClean="0">
                <a:solidFill>
                  <a:srgbClr val="00447C"/>
                </a:solidFill>
              </a:rPr>
              <a:t>omplete </a:t>
            </a:r>
            <a:r>
              <a:rPr lang="en-US" sz="2000" b="1" i="1" u="sng" dirty="0" smtClean="0">
                <a:solidFill>
                  <a:srgbClr val="FF0000"/>
                </a:solidFill>
              </a:rPr>
              <a:t>Safe Patient Lifting for Emergency Responders</a:t>
            </a:r>
            <a:r>
              <a:rPr lang="en-US" sz="2000" dirty="0" smtClean="0">
                <a:solidFill>
                  <a:srgbClr val="FF0000"/>
                </a:solidFill>
              </a:rPr>
              <a:t> </a:t>
            </a:r>
            <a:r>
              <a:rPr lang="en-US" sz="2000" b="1" dirty="0" smtClean="0">
                <a:solidFill>
                  <a:srgbClr val="00447C"/>
                </a:solidFill>
              </a:rPr>
              <a:t>online training program</a:t>
            </a:r>
          </a:p>
          <a:p>
            <a:pPr marL="0" indent="0" algn="just">
              <a:buNone/>
            </a:pPr>
            <a:endParaRPr lang="en-US" sz="2000" b="1" dirty="0">
              <a:solidFill>
                <a:srgbClr val="00447C"/>
              </a:solidFill>
            </a:endParaRPr>
          </a:p>
          <a:p>
            <a:pPr marL="0" indent="0" algn="just">
              <a:buNone/>
            </a:pPr>
            <a:endParaRPr lang="en-US" sz="2000" b="1" dirty="0">
              <a:solidFill>
                <a:srgbClr val="00447C"/>
              </a:solidFill>
            </a:endParaRPr>
          </a:p>
          <a:p>
            <a:pPr algn="just"/>
            <a:endParaRPr lang="en-US" sz="2000" b="1" dirty="0" smtClean="0">
              <a:solidFill>
                <a:srgbClr val="00447C"/>
              </a:solidFill>
            </a:endParaRPr>
          </a:p>
          <a:p>
            <a:pPr marL="0" indent="0" algn="just">
              <a:buNone/>
            </a:pPr>
            <a:r>
              <a:rPr lang="en-US" sz="2000" b="1" i="1" u="sng" dirty="0" smtClean="0">
                <a:solidFill>
                  <a:srgbClr val="00447C"/>
                </a:solidFill>
              </a:rPr>
              <a:t> </a:t>
            </a:r>
            <a:endParaRPr lang="en-US" sz="2000" b="1" dirty="0">
              <a:solidFill>
                <a:srgbClr val="00447C"/>
              </a:solidFill>
            </a:endParaRPr>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4</a:t>
            </a:fld>
            <a:endParaRPr lang="en-US" dirty="0"/>
          </a:p>
        </p:txBody>
      </p:sp>
    </p:spTree>
    <p:extLst>
      <p:ext uri="{BB962C8B-B14F-4D97-AF65-F5344CB8AC3E}">
        <p14:creationId xmlns:p14="http://schemas.microsoft.com/office/powerpoint/2010/main" val="3755082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ＭＳ Ｐゴシック" pitchFamily="81" charset="-128"/>
                <a:cs typeface="Arial" charset="0"/>
              </a:rPr>
              <a:t>2017 Safety Coordinators’ Roundtable</a:t>
            </a:r>
            <a:endParaRPr lang="en-US" dirty="0"/>
          </a:p>
        </p:txBody>
      </p:sp>
      <p:sp>
        <p:nvSpPr>
          <p:cNvPr id="3" name="Content Placeholder 2"/>
          <p:cNvSpPr>
            <a:spLocks noGrp="1"/>
          </p:cNvSpPr>
          <p:nvPr>
            <p:ph idx="1"/>
          </p:nvPr>
        </p:nvSpPr>
        <p:spPr>
          <a:xfrm>
            <a:off x="457199" y="1383292"/>
            <a:ext cx="8229600" cy="4754417"/>
          </a:xfrm>
        </p:spPr>
        <p:txBody>
          <a:bodyPr/>
          <a:lstStyle/>
          <a:p>
            <a:pPr marL="0" indent="0" algn="ctr">
              <a:buNone/>
            </a:pPr>
            <a:r>
              <a:rPr lang="en-US" sz="2200" b="1" dirty="0" smtClean="0">
                <a:solidFill>
                  <a:srgbClr val="002060"/>
                </a:solidFill>
              </a:rPr>
              <a:t>Safety Coordinators</a:t>
            </a:r>
          </a:p>
          <a:p>
            <a:pPr algn="just"/>
            <a:r>
              <a:rPr lang="en-US" sz="2200" b="1" dirty="0" smtClean="0">
                <a:solidFill>
                  <a:srgbClr val="002060"/>
                </a:solidFill>
              </a:rPr>
              <a:t>New Safety Coordinators: Welcome to the Safety Team! </a:t>
            </a:r>
          </a:p>
          <a:p>
            <a:pPr algn="just"/>
            <a:r>
              <a:rPr lang="en-US" sz="2200" b="1" dirty="0" smtClean="0">
                <a:solidFill>
                  <a:srgbClr val="002060"/>
                </a:solidFill>
              </a:rPr>
              <a:t>Who was a rookie Safety Coordinator in 2016?</a:t>
            </a:r>
          </a:p>
          <a:p>
            <a:pPr lvl="1" algn="just">
              <a:buFont typeface="Wingdings" panose="05000000000000000000" pitchFamily="2" charset="2"/>
              <a:buChar char="§"/>
            </a:pPr>
            <a:r>
              <a:rPr lang="en-US" sz="2200" b="1" dirty="0" smtClean="0">
                <a:solidFill>
                  <a:srgbClr val="002060"/>
                </a:solidFill>
              </a:rPr>
              <a:t>Any tips for our new Safety Coordinators? </a:t>
            </a:r>
          </a:p>
          <a:p>
            <a:pPr lvl="1" algn="just">
              <a:buFont typeface="Wingdings" panose="05000000000000000000" pitchFamily="2" charset="2"/>
              <a:buChar char="§"/>
            </a:pPr>
            <a:r>
              <a:rPr lang="en-US" sz="2200" b="1" dirty="0" smtClean="0">
                <a:solidFill>
                  <a:srgbClr val="002060"/>
                </a:solidFill>
              </a:rPr>
              <a:t>Advice? Suggestions? </a:t>
            </a:r>
            <a:endParaRPr lang="en-US" sz="2200" b="1" dirty="0">
              <a:solidFill>
                <a:srgbClr val="002060"/>
              </a:solidFill>
            </a:endParaRPr>
          </a:p>
          <a:p>
            <a:pPr algn="just">
              <a:buFont typeface="Arial" panose="020B0604020202020204" pitchFamily="34" charset="0"/>
              <a:buChar char="•"/>
            </a:pPr>
            <a:r>
              <a:rPr lang="en-US" sz="2200" b="1" dirty="0" smtClean="0">
                <a:solidFill>
                  <a:srgbClr val="002060"/>
                </a:solidFill>
              </a:rPr>
              <a:t>Who are the veteran Safety Coordinators?</a:t>
            </a:r>
          </a:p>
          <a:p>
            <a:pPr lvl="1" algn="just">
              <a:buFont typeface="Wingdings" panose="05000000000000000000" pitchFamily="2" charset="2"/>
              <a:buChar char="§"/>
            </a:pPr>
            <a:r>
              <a:rPr lang="en-US" sz="2200" b="1" dirty="0" smtClean="0">
                <a:solidFill>
                  <a:srgbClr val="002060"/>
                </a:solidFill>
              </a:rPr>
              <a:t>Any </a:t>
            </a:r>
            <a:r>
              <a:rPr lang="en-US" sz="2200" b="1" dirty="0">
                <a:solidFill>
                  <a:srgbClr val="002060"/>
                </a:solidFill>
              </a:rPr>
              <a:t>tips for our new Safety Coordinators? </a:t>
            </a:r>
          </a:p>
          <a:p>
            <a:pPr lvl="1" algn="just">
              <a:buFont typeface="Wingdings" panose="05000000000000000000" pitchFamily="2" charset="2"/>
              <a:buChar char="§"/>
            </a:pPr>
            <a:r>
              <a:rPr lang="en-US" sz="2200" b="1" dirty="0">
                <a:solidFill>
                  <a:srgbClr val="002060"/>
                </a:solidFill>
              </a:rPr>
              <a:t>Advice? Suggestions? </a:t>
            </a:r>
          </a:p>
          <a:p>
            <a:pPr marL="0" indent="0" algn="just">
              <a:buNone/>
            </a:pPr>
            <a:endParaRPr lang="en-US" sz="2200" b="1" dirty="0">
              <a:solidFill>
                <a:srgbClr val="002060"/>
              </a:solidFill>
            </a:endParaRPr>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5</a:t>
            </a:fld>
            <a:endParaRPr lang="en-US" dirty="0"/>
          </a:p>
        </p:txBody>
      </p:sp>
    </p:spTree>
    <p:extLst>
      <p:ext uri="{BB962C8B-B14F-4D97-AF65-F5344CB8AC3E}">
        <p14:creationId xmlns:p14="http://schemas.microsoft.com/office/powerpoint/2010/main" val="2095421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ＭＳ Ｐゴシック" pitchFamily="81" charset="-128"/>
                <a:cs typeface="Arial" charset="0"/>
              </a:rPr>
              <a:t>2017 Safety Coordinators’ Roundtable</a:t>
            </a:r>
            <a:endParaRPr lang="en-US" dirty="0"/>
          </a:p>
        </p:txBody>
      </p:sp>
      <p:sp>
        <p:nvSpPr>
          <p:cNvPr id="3" name="Content Placeholder 2"/>
          <p:cNvSpPr>
            <a:spLocks noGrp="1"/>
          </p:cNvSpPr>
          <p:nvPr>
            <p:ph idx="1"/>
          </p:nvPr>
        </p:nvSpPr>
        <p:spPr>
          <a:xfrm>
            <a:off x="541338" y="1342685"/>
            <a:ext cx="8229600" cy="5031482"/>
          </a:xfrm>
        </p:spPr>
        <p:txBody>
          <a:bodyPr/>
          <a:lstStyle/>
          <a:p>
            <a:pPr marL="0" indent="0" algn="ctr">
              <a:buNone/>
            </a:pPr>
            <a:r>
              <a:rPr lang="en-US" sz="2200" b="1" dirty="0" smtClean="0">
                <a:solidFill>
                  <a:srgbClr val="002060"/>
                </a:solidFill>
              </a:rPr>
              <a:t>Safety Coordinators Knowledge and Skills</a:t>
            </a:r>
          </a:p>
          <a:p>
            <a:pPr marL="0" indent="0" algn="ctr">
              <a:lnSpc>
                <a:spcPct val="50000"/>
              </a:lnSpc>
              <a:buNone/>
            </a:pPr>
            <a:r>
              <a:rPr lang="en-US" sz="2200" b="1" dirty="0" smtClean="0">
                <a:solidFill>
                  <a:srgbClr val="002060"/>
                </a:solidFill>
              </a:rPr>
              <a:t> </a:t>
            </a:r>
          </a:p>
          <a:p>
            <a:pPr algn="just"/>
            <a:r>
              <a:rPr lang="en-US" sz="2200" b="1" dirty="0" smtClean="0">
                <a:solidFill>
                  <a:srgbClr val="002060"/>
                </a:solidFill>
              </a:rPr>
              <a:t>Safety is a core value equally as  important as providing cost effective and timely services to residents</a:t>
            </a:r>
          </a:p>
          <a:p>
            <a:pPr marL="0" indent="0" algn="just">
              <a:buNone/>
            </a:pPr>
            <a:endParaRPr lang="en-US" sz="2200" b="1" dirty="0" smtClean="0">
              <a:solidFill>
                <a:srgbClr val="002060"/>
              </a:solidFill>
            </a:endParaRPr>
          </a:p>
          <a:p>
            <a:pPr algn="just"/>
            <a:r>
              <a:rPr lang="en-US" sz="2200" b="1" dirty="0" smtClean="0">
                <a:solidFill>
                  <a:srgbClr val="002060"/>
                </a:solidFill>
              </a:rPr>
              <a:t>Encourage safe actions and promote visible leadership </a:t>
            </a:r>
          </a:p>
          <a:p>
            <a:pPr algn="just"/>
            <a:endParaRPr lang="en-US" sz="2200" b="1" dirty="0" smtClean="0">
              <a:solidFill>
                <a:srgbClr val="002060"/>
              </a:solidFill>
            </a:endParaRPr>
          </a:p>
          <a:p>
            <a:pPr algn="just"/>
            <a:r>
              <a:rPr lang="en-US" sz="2200" b="1" dirty="0" smtClean="0">
                <a:solidFill>
                  <a:srgbClr val="002060"/>
                </a:solidFill>
              </a:rPr>
              <a:t>Focus on leading indicators: Job Safety Observations </a:t>
            </a:r>
          </a:p>
          <a:p>
            <a:pPr marL="0" indent="0" algn="just">
              <a:buNone/>
            </a:pPr>
            <a:endParaRPr lang="en-US" sz="2200" b="1" dirty="0" smtClean="0">
              <a:solidFill>
                <a:srgbClr val="002060"/>
              </a:solidFill>
            </a:endParaRPr>
          </a:p>
          <a:p>
            <a:pPr algn="just"/>
            <a:r>
              <a:rPr lang="en-US" sz="2200" b="1" dirty="0" smtClean="0">
                <a:solidFill>
                  <a:srgbClr val="002060"/>
                </a:solidFill>
              </a:rPr>
              <a:t>Be on the lookout for risk acceptance and employees taking safety for granted  </a:t>
            </a:r>
          </a:p>
          <a:p>
            <a:pPr algn="just">
              <a:buFont typeface="Wingdings" panose="05000000000000000000" pitchFamily="2" charset="2"/>
              <a:buChar char="§"/>
            </a:pPr>
            <a:endParaRPr lang="en-US" sz="2200" b="1" dirty="0">
              <a:solidFill>
                <a:srgbClr val="002060"/>
              </a:solidFill>
            </a:endParaRPr>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6</a:t>
            </a:fld>
            <a:endParaRPr lang="en-US" dirty="0"/>
          </a:p>
        </p:txBody>
      </p:sp>
    </p:spTree>
    <p:extLst>
      <p:ext uri="{BB962C8B-B14F-4D97-AF65-F5344CB8AC3E}">
        <p14:creationId xmlns:p14="http://schemas.microsoft.com/office/powerpoint/2010/main" val="1313994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29601" cy="1074737"/>
          </a:xfrm>
        </p:spPr>
        <p:txBody>
          <a:bodyPr/>
          <a:lstStyle/>
          <a:p>
            <a:r>
              <a:rPr lang="en-US" dirty="0">
                <a:latin typeface="Arial" charset="0"/>
                <a:ea typeface="ＭＳ Ｐゴシック" pitchFamily="81" charset="-128"/>
                <a:cs typeface="Arial" charset="0"/>
              </a:rPr>
              <a:t>2017 Safety Coordinators’ Roundtable</a:t>
            </a:r>
            <a:endParaRPr lang="en-US" dirty="0"/>
          </a:p>
        </p:txBody>
      </p:sp>
      <p:sp>
        <p:nvSpPr>
          <p:cNvPr id="3" name="Content Placeholder 2"/>
          <p:cNvSpPr>
            <a:spLocks noGrp="1"/>
          </p:cNvSpPr>
          <p:nvPr>
            <p:ph idx="1"/>
          </p:nvPr>
        </p:nvSpPr>
        <p:spPr/>
        <p:txBody>
          <a:bodyPr/>
          <a:lstStyle/>
          <a:p>
            <a:pPr algn="just"/>
            <a:r>
              <a:rPr lang="en-US" sz="2200" b="1" dirty="0">
                <a:solidFill>
                  <a:srgbClr val="002060"/>
                </a:solidFill>
              </a:rPr>
              <a:t>Be sure your Toolbox Safety Talks are relevant and specific to reinforce routine jobs are hazardous</a:t>
            </a:r>
            <a:r>
              <a:rPr lang="en-US" sz="2200" b="1" dirty="0" smtClean="0">
                <a:solidFill>
                  <a:srgbClr val="002060"/>
                </a:solidFill>
              </a:rPr>
              <a:t>…</a:t>
            </a:r>
          </a:p>
          <a:p>
            <a:pPr marL="0" indent="0" algn="just">
              <a:lnSpc>
                <a:spcPct val="50000"/>
              </a:lnSpc>
              <a:buNone/>
            </a:pPr>
            <a:endParaRPr lang="en-US" sz="2200" b="1" dirty="0">
              <a:solidFill>
                <a:srgbClr val="002060"/>
              </a:solidFill>
            </a:endParaRPr>
          </a:p>
          <a:p>
            <a:pPr lvl="1" algn="just">
              <a:buFont typeface="Wingdings" panose="05000000000000000000" pitchFamily="2" charset="2"/>
              <a:buChar char="§"/>
            </a:pPr>
            <a:r>
              <a:rPr lang="en-US" sz="2200" b="1" dirty="0">
                <a:solidFill>
                  <a:srgbClr val="002060"/>
                </a:solidFill>
              </a:rPr>
              <a:t>What am I doing </a:t>
            </a:r>
            <a:r>
              <a:rPr lang="en-US" sz="2200" b="1" dirty="0">
                <a:solidFill>
                  <a:srgbClr val="FF0000"/>
                </a:solidFill>
              </a:rPr>
              <a:t>today</a:t>
            </a:r>
            <a:r>
              <a:rPr lang="en-US" sz="2200" b="1" dirty="0">
                <a:solidFill>
                  <a:srgbClr val="002060"/>
                </a:solidFill>
              </a:rPr>
              <a:t>? </a:t>
            </a:r>
          </a:p>
          <a:p>
            <a:pPr lvl="1" algn="just">
              <a:buFont typeface="Wingdings" panose="05000000000000000000" pitchFamily="2" charset="2"/>
              <a:buChar char="§"/>
            </a:pPr>
            <a:r>
              <a:rPr lang="en-US" sz="2200" b="1" dirty="0">
                <a:solidFill>
                  <a:srgbClr val="002060"/>
                </a:solidFill>
              </a:rPr>
              <a:t>What are </a:t>
            </a:r>
            <a:r>
              <a:rPr lang="en-US" sz="2200" b="1" dirty="0" smtClean="0">
                <a:solidFill>
                  <a:srgbClr val="FF0000"/>
                </a:solidFill>
              </a:rPr>
              <a:t>today’s </a:t>
            </a:r>
            <a:r>
              <a:rPr lang="en-US" sz="2200" b="1" dirty="0" smtClean="0">
                <a:solidFill>
                  <a:srgbClr val="002060"/>
                </a:solidFill>
              </a:rPr>
              <a:t>job</a:t>
            </a:r>
            <a:r>
              <a:rPr lang="en-US" sz="2200" b="1" dirty="0" smtClean="0">
                <a:solidFill>
                  <a:srgbClr val="FF0000"/>
                </a:solidFill>
              </a:rPr>
              <a:t> </a:t>
            </a:r>
            <a:r>
              <a:rPr lang="en-US" sz="2200" b="1" dirty="0" smtClean="0">
                <a:solidFill>
                  <a:srgbClr val="002060"/>
                </a:solidFill>
              </a:rPr>
              <a:t>hazards </a:t>
            </a:r>
            <a:r>
              <a:rPr lang="en-US" sz="2200" b="1" dirty="0">
                <a:solidFill>
                  <a:srgbClr val="002060"/>
                </a:solidFill>
              </a:rPr>
              <a:t>and risks?</a:t>
            </a:r>
          </a:p>
          <a:p>
            <a:pPr lvl="1" algn="just">
              <a:buFont typeface="Wingdings" panose="05000000000000000000" pitchFamily="2" charset="2"/>
              <a:buChar char="§"/>
            </a:pPr>
            <a:r>
              <a:rPr lang="en-US" sz="2200" b="1" dirty="0">
                <a:solidFill>
                  <a:srgbClr val="002060"/>
                </a:solidFill>
              </a:rPr>
              <a:t>What are the Safe Work Procedures and PPE for doing the job safely </a:t>
            </a:r>
            <a:r>
              <a:rPr lang="en-US" sz="2200" b="1" dirty="0">
                <a:solidFill>
                  <a:srgbClr val="FF0000"/>
                </a:solidFill>
              </a:rPr>
              <a:t>today</a:t>
            </a:r>
            <a:r>
              <a:rPr lang="en-US" sz="2200" b="1" dirty="0">
                <a:solidFill>
                  <a:srgbClr val="002060"/>
                </a:solidFill>
              </a:rPr>
              <a:t>?  </a:t>
            </a:r>
          </a:p>
          <a:p>
            <a:endParaRPr lang="en-US" dirty="0"/>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7</a:t>
            </a:fld>
            <a:endParaRPr lang="en-US"/>
          </a:p>
        </p:txBody>
      </p:sp>
    </p:spTree>
    <p:extLst>
      <p:ext uri="{BB962C8B-B14F-4D97-AF65-F5344CB8AC3E}">
        <p14:creationId xmlns:p14="http://schemas.microsoft.com/office/powerpoint/2010/main" val="2113087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ＭＳ Ｐゴシック" pitchFamily="81" charset="-128"/>
                <a:cs typeface="Arial" charset="0"/>
              </a:rPr>
              <a:t>2017 Safety Coordinators’ Roundtable</a:t>
            </a:r>
            <a:endParaRPr lang="en-US" dirty="0"/>
          </a:p>
        </p:txBody>
      </p:sp>
      <p:sp>
        <p:nvSpPr>
          <p:cNvPr id="3" name="Content Placeholder 2"/>
          <p:cNvSpPr>
            <a:spLocks noGrp="1"/>
          </p:cNvSpPr>
          <p:nvPr>
            <p:ph idx="1"/>
          </p:nvPr>
        </p:nvSpPr>
        <p:spPr>
          <a:xfrm>
            <a:off x="457200" y="1349376"/>
            <a:ext cx="8229600" cy="4776788"/>
          </a:xfrm>
        </p:spPr>
        <p:txBody>
          <a:bodyPr/>
          <a:lstStyle/>
          <a:p>
            <a:pPr marL="0" indent="0" algn="ctr">
              <a:buNone/>
            </a:pPr>
            <a:r>
              <a:rPr lang="en-US" sz="2200" b="1" dirty="0" smtClean="0">
                <a:solidFill>
                  <a:srgbClr val="002060"/>
                </a:solidFill>
              </a:rPr>
              <a:t>Safety Incentive Program</a:t>
            </a:r>
          </a:p>
          <a:p>
            <a:pPr algn="just"/>
            <a:r>
              <a:rPr lang="en-US" sz="2200" b="1" dirty="0" smtClean="0">
                <a:solidFill>
                  <a:srgbClr val="002060"/>
                </a:solidFill>
              </a:rPr>
              <a:t>Top Down Commitment: Safety Policies/Contract </a:t>
            </a:r>
          </a:p>
          <a:p>
            <a:pPr algn="just"/>
            <a:r>
              <a:rPr lang="en-US" sz="2200" b="1" dirty="0" smtClean="0">
                <a:solidFill>
                  <a:srgbClr val="002060"/>
                </a:solidFill>
              </a:rPr>
              <a:t>Safety Committees – Employee Representatives? </a:t>
            </a:r>
          </a:p>
          <a:p>
            <a:pPr algn="just"/>
            <a:r>
              <a:rPr lang="en-US" sz="2200" b="1" dirty="0" smtClean="0">
                <a:solidFill>
                  <a:srgbClr val="002060"/>
                </a:solidFill>
              </a:rPr>
              <a:t>Facility Inspections </a:t>
            </a:r>
          </a:p>
          <a:p>
            <a:pPr algn="just"/>
            <a:r>
              <a:rPr lang="en-US" sz="2200" b="1" dirty="0" smtClean="0">
                <a:solidFill>
                  <a:srgbClr val="002060"/>
                </a:solidFill>
              </a:rPr>
              <a:t>Compliance with Safety Plans and Procedures </a:t>
            </a:r>
          </a:p>
          <a:p>
            <a:pPr lvl="1" algn="just">
              <a:buFont typeface="Wingdings" panose="05000000000000000000" pitchFamily="2" charset="2"/>
              <a:buChar char="§"/>
            </a:pPr>
            <a:r>
              <a:rPr lang="en-US" sz="2200" b="1" dirty="0" smtClean="0">
                <a:solidFill>
                  <a:srgbClr val="002060"/>
                </a:solidFill>
              </a:rPr>
              <a:t>Roadway, Signs and Walkways </a:t>
            </a:r>
          </a:p>
          <a:p>
            <a:pPr lvl="1" algn="just">
              <a:buFont typeface="Wingdings" panose="05000000000000000000" pitchFamily="2" charset="2"/>
              <a:buChar char="§"/>
            </a:pPr>
            <a:r>
              <a:rPr lang="en-US" sz="2200" b="1" dirty="0" smtClean="0">
                <a:solidFill>
                  <a:srgbClr val="002060"/>
                </a:solidFill>
              </a:rPr>
              <a:t>PPE</a:t>
            </a:r>
          </a:p>
          <a:p>
            <a:pPr lvl="1" algn="just">
              <a:buFont typeface="Wingdings" panose="05000000000000000000" pitchFamily="2" charset="2"/>
              <a:buChar char="§"/>
            </a:pPr>
            <a:r>
              <a:rPr lang="en-US" sz="2200" b="1" dirty="0" smtClean="0">
                <a:solidFill>
                  <a:srgbClr val="002060"/>
                </a:solidFill>
              </a:rPr>
              <a:t>Routine jobs</a:t>
            </a:r>
          </a:p>
          <a:p>
            <a:pPr algn="just">
              <a:buFont typeface="Arial" panose="020B0604020202020204" pitchFamily="34" charset="0"/>
              <a:buChar char="•"/>
            </a:pPr>
            <a:r>
              <a:rPr lang="en-US" sz="2200" b="1" dirty="0" smtClean="0">
                <a:solidFill>
                  <a:srgbClr val="002060"/>
                </a:solidFill>
              </a:rPr>
              <a:t>Job Safety Observations: Coaching &amp; Daily Contact</a:t>
            </a:r>
          </a:p>
          <a:p>
            <a:pPr algn="just">
              <a:buFont typeface="Arial" panose="020B0604020202020204" pitchFamily="34" charset="0"/>
              <a:buChar char="•"/>
            </a:pPr>
            <a:r>
              <a:rPr lang="en-US" sz="2200" b="1" dirty="0" smtClean="0">
                <a:solidFill>
                  <a:srgbClr val="002060"/>
                </a:solidFill>
              </a:rPr>
              <a:t>Safety Training</a:t>
            </a:r>
          </a:p>
          <a:p>
            <a:pPr algn="just">
              <a:buFont typeface="Arial" panose="020B0604020202020204" pitchFamily="34" charset="0"/>
              <a:buChar char="•"/>
            </a:pPr>
            <a:r>
              <a:rPr lang="en-US" sz="2200" b="1" dirty="0" smtClean="0">
                <a:solidFill>
                  <a:srgbClr val="002060"/>
                </a:solidFill>
              </a:rPr>
              <a:t>Incident Analysis and/or Investigations   </a:t>
            </a:r>
          </a:p>
          <a:p>
            <a:pPr algn="just"/>
            <a:endParaRPr lang="en-US" sz="2200" b="1" dirty="0" smtClean="0">
              <a:solidFill>
                <a:srgbClr val="002060"/>
              </a:solidFill>
            </a:endParaRPr>
          </a:p>
          <a:p>
            <a:pPr marL="0" indent="0" algn="just">
              <a:buNone/>
            </a:pPr>
            <a:endParaRPr lang="en-US" sz="2200" b="1" dirty="0">
              <a:solidFill>
                <a:srgbClr val="002060"/>
              </a:solidFill>
            </a:endParaRPr>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8</a:t>
            </a:fld>
            <a:endParaRPr lang="en-US" dirty="0"/>
          </a:p>
        </p:txBody>
      </p:sp>
    </p:spTree>
    <p:extLst>
      <p:ext uri="{BB962C8B-B14F-4D97-AF65-F5344CB8AC3E}">
        <p14:creationId xmlns:p14="http://schemas.microsoft.com/office/powerpoint/2010/main" val="3189076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29601" cy="1074737"/>
          </a:xfrm>
        </p:spPr>
        <p:txBody>
          <a:bodyPr/>
          <a:lstStyle/>
          <a:p>
            <a:r>
              <a:rPr lang="en-US" dirty="0">
                <a:latin typeface="Arial" charset="0"/>
                <a:ea typeface="ＭＳ Ｐゴシック" pitchFamily="81" charset="-128"/>
                <a:cs typeface="Arial" charset="0"/>
              </a:rPr>
              <a:t>2017 Safety Coordinators’ Roundtable</a:t>
            </a:r>
            <a:endParaRPr lang="en-US" dirty="0"/>
          </a:p>
        </p:txBody>
      </p:sp>
      <p:sp>
        <p:nvSpPr>
          <p:cNvPr id="3" name="Content Placeholder 2"/>
          <p:cNvSpPr>
            <a:spLocks noGrp="1"/>
          </p:cNvSpPr>
          <p:nvPr>
            <p:ph idx="1"/>
          </p:nvPr>
        </p:nvSpPr>
        <p:spPr>
          <a:xfrm>
            <a:off x="457200" y="1349375"/>
            <a:ext cx="8229600" cy="4525963"/>
          </a:xfrm>
        </p:spPr>
        <p:txBody>
          <a:bodyPr/>
          <a:lstStyle/>
          <a:p>
            <a:pPr marL="0" indent="0" algn="ctr">
              <a:buNone/>
            </a:pPr>
            <a:r>
              <a:rPr lang="en-US" b="1" dirty="0" smtClean="0">
                <a:solidFill>
                  <a:srgbClr val="002060"/>
                </a:solidFill>
              </a:rPr>
              <a:t>Safety Resources: Online Training Programs </a:t>
            </a:r>
            <a:endParaRPr lang="en-US" b="1" dirty="0">
              <a:solidFill>
                <a:srgbClr val="002060"/>
              </a:solidFill>
            </a:endParaRPr>
          </a:p>
        </p:txBody>
      </p:sp>
      <p:sp>
        <p:nvSpPr>
          <p:cNvPr id="4" name="Slide Number Placeholder 3"/>
          <p:cNvSpPr>
            <a:spLocks noGrp="1"/>
          </p:cNvSpPr>
          <p:nvPr>
            <p:ph type="sldNum" sz="quarter" idx="10"/>
          </p:nvPr>
        </p:nvSpPr>
        <p:spPr/>
        <p:txBody>
          <a:bodyPr/>
          <a:lstStyle/>
          <a:p>
            <a:pPr>
              <a:defRPr/>
            </a:pPr>
            <a:fld id="{14419658-D02A-45A4-B797-E1D5E9B53460}" type="slidenum">
              <a:rPr lang="en-US" smtClean="0"/>
              <a:pPr>
                <a:defRPr/>
              </a:pPr>
              <a:t>9</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798808"/>
            <a:ext cx="82296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ight Arrow 4"/>
          <p:cNvSpPr/>
          <p:nvPr/>
        </p:nvSpPr>
        <p:spPr>
          <a:xfrm rot="8797961">
            <a:off x="7315199" y="4429957"/>
            <a:ext cx="577049" cy="221942"/>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216283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763</TotalTime>
  <Words>1796</Words>
  <Application>Microsoft Office PowerPoint</Application>
  <PresentationFormat>On-screen Show (4:3)</PresentationFormat>
  <Paragraphs>336</Paragraphs>
  <Slides>28</Slides>
  <Notes>11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ATLANTIC COUNTY MUNICIPAL  JOINT INSURANCE JUND </vt:lpstr>
      <vt:lpstr>2017 Safety Coordinators’ Roundtable</vt:lpstr>
      <vt:lpstr>2017 Safety Coordinators’ Roundtable</vt:lpstr>
      <vt:lpstr>2017 Safety Coordinators’ Roundtable</vt:lpstr>
      <vt:lpstr>2017 Safety Coordinators’ Roundtable</vt:lpstr>
      <vt:lpstr>2017 Safety Coordinators’ Roundtable</vt:lpstr>
      <vt:lpstr>2017 Safety Coordinators’ Roundtable</vt:lpstr>
      <vt:lpstr>2017 Safety Coordinators’ Roundtable</vt:lpstr>
      <vt:lpstr>2017 Safety Coordinators’ Roundtable</vt:lpstr>
      <vt:lpstr>2017 Safety Coordinators’ Roundtable</vt:lpstr>
      <vt:lpstr>2017 Safety Coordinators’ Roundtable</vt:lpstr>
      <vt:lpstr>2017 Safety Coordinators’ Roundtable</vt:lpstr>
      <vt:lpstr>2017 Safety Coordinators’ Roundtable</vt:lpstr>
      <vt:lpstr>2017 Safety Coordinators’ Roundtable</vt:lpstr>
      <vt:lpstr>Safety Committees: What’s On Your Agenda?  </vt:lpstr>
      <vt:lpstr>Safety Committees: What’s On Your Agenda? </vt:lpstr>
      <vt:lpstr>Worker to Worker: Let’s Talk Safety! </vt:lpstr>
      <vt:lpstr>Worker to Worker: Let’s Talk Safety! </vt:lpstr>
      <vt:lpstr>Worker to Worker: Let’s Talk Safety! </vt:lpstr>
      <vt:lpstr>PEOSH Inspections </vt:lpstr>
      <vt:lpstr>PEOSH Inspections </vt:lpstr>
      <vt:lpstr>PEOSH Inspections </vt:lpstr>
      <vt:lpstr>PEOSH Inspections </vt:lpstr>
      <vt:lpstr>PEOSH Inspections </vt:lpstr>
      <vt:lpstr>PEOSH Inspections </vt:lpstr>
      <vt:lpstr>PEOSH Inspections </vt:lpstr>
      <vt:lpstr>2017 Safety Coordinators’ Roundtable</vt:lpstr>
      <vt:lpstr>2017 Safety Coordinators’ Roundtable</vt:lpstr>
    </vt:vector>
  </TitlesOfParts>
  <Company>Braithwaite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Kate Lynch</dc:creator>
  <cp:lastModifiedBy>Robert Holwitt</cp:lastModifiedBy>
  <cp:revision>66</cp:revision>
  <cp:lastPrinted>2017-02-03T14:10:34Z</cp:lastPrinted>
  <dcterms:created xsi:type="dcterms:W3CDTF">2010-05-10T21:39:47Z</dcterms:created>
  <dcterms:modified xsi:type="dcterms:W3CDTF">2017-02-07T16:18:39Z</dcterms:modified>
</cp:coreProperties>
</file>